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2"/>
    <p:sldMasterId id="2147483750" r:id="rId3"/>
    <p:sldMasterId id="2147483757" r:id="rId4"/>
  </p:sldMasterIdLst>
  <p:notesMasterIdLst>
    <p:notesMasterId r:id="rId52"/>
  </p:notesMasterIdLst>
  <p:handoutMasterIdLst>
    <p:handoutMasterId r:id="rId53"/>
  </p:handoutMasterIdLst>
  <p:sldIdLst>
    <p:sldId id="281" r:id="rId5"/>
    <p:sldId id="341" r:id="rId6"/>
    <p:sldId id="374" r:id="rId7"/>
    <p:sldId id="536" r:id="rId8"/>
    <p:sldId id="537" r:id="rId9"/>
    <p:sldId id="549" r:id="rId10"/>
    <p:sldId id="548" r:id="rId11"/>
    <p:sldId id="369" r:id="rId12"/>
    <p:sldId id="385" r:id="rId13"/>
    <p:sldId id="384" r:id="rId14"/>
    <p:sldId id="370" r:id="rId15"/>
    <p:sldId id="371" r:id="rId16"/>
    <p:sldId id="357" r:id="rId17"/>
    <p:sldId id="347" r:id="rId18"/>
    <p:sldId id="377" r:id="rId19"/>
    <p:sldId id="346" r:id="rId20"/>
    <p:sldId id="345" r:id="rId21"/>
    <p:sldId id="391" r:id="rId22"/>
    <p:sldId id="368" r:id="rId23"/>
    <p:sldId id="361" r:id="rId24"/>
    <p:sldId id="356" r:id="rId25"/>
    <p:sldId id="359" r:id="rId26"/>
    <p:sldId id="389" r:id="rId27"/>
    <p:sldId id="344" r:id="rId28"/>
    <p:sldId id="362" r:id="rId29"/>
    <p:sldId id="364" r:id="rId30"/>
    <p:sldId id="363" r:id="rId31"/>
    <p:sldId id="365" r:id="rId32"/>
    <p:sldId id="378" r:id="rId33"/>
    <p:sldId id="535" r:id="rId34"/>
    <p:sldId id="526" r:id="rId35"/>
    <p:sldId id="527" r:id="rId36"/>
    <p:sldId id="529" r:id="rId37"/>
    <p:sldId id="528" r:id="rId38"/>
    <p:sldId id="530" r:id="rId39"/>
    <p:sldId id="531" r:id="rId40"/>
    <p:sldId id="394" r:id="rId41"/>
    <p:sldId id="542" r:id="rId42"/>
    <p:sldId id="532" r:id="rId43"/>
    <p:sldId id="541" r:id="rId44"/>
    <p:sldId id="543" r:id="rId45"/>
    <p:sldId id="550" r:id="rId46"/>
    <p:sldId id="545" r:id="rId47"/>
    <p:sldId id="546" r:id="rId48"/>
    <p:sldId id="533" r:id="rId49"/>
    <p:sldId id="375" r:id="rId50"/>
    <p:sldId id="534" r:id="rId51"/>
  </p:sldIdLst>
  <p:sldSz cx="12192000" cy="6858000"/>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roczek, Magdalena" initials="MM" lastIdx="5" clrIdx="0">
    <p:extLst>
      <p:ext uri="{19B8F6BF-5375-455C-9EA6-DF929625EA0E}">
        <p15:presenceInfo xmlns:p15="http://schemas.microsoft.com/office/powerpoint/2012/main" userId="S-1-5-21-1998871454-676034023-922709458-828089" providerId="AD"/>
      </p:ext>
    </p:extLst>
  </p:cmAuthor>
  <p:cmAuthor id="2" name="Maher, Stephen" initials="MS" lastIdx="1" clrIdx="1">
    <p:extLst>
      <p:ext uri="{19B8F6BF-5375-455C-9EA6-DF929625EA0E}">
        <p15:presenceInfo xmlns:p15="http://schemas.microsoft.com/office/powerpoint/2012/main" userId="S-1-5-21-1998871454-676034023-922709458-380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B5E7F"/>
    <a:srgbClr val="C02E00"/>
    <a:srgbClr val="FF0101"/>
    <a:srgbClr val="FF3300"/>
    <a:srgbClr val="5EC5C2"/>
    <a:srgbClr val="09506C"/>
    <a:srgbClr val="E07722"/>
    <a:srgbClr val="DFF3F3"/>
    <a:srgbClr val="F57E20"/>
    <a:srgbClr val="7C477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97" autoAdjust="0"/>
    <p:restoredTop sz="82466" autoAdjust="0"/>
  </p:normalViewPr>
  <p:slideViewPr>
    <p:cSldViewPr snapToGrid="0">
      <p:cViewPr varScale="1">
        <p:scale>
          <a:sx n="80" d="100"/>
          <a:sy n="80" d="100"/>
        </p:scale>
        <p:origin x="2250" y="96"/>
      </p:cViewPr>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66" d="100"/>
          <a:sy n="66" d="100"/>
        </p:scale>
        <p:origin x="313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1.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390866-94E7-4B1D-8F90-AC00F32E477A}"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en-US"/>
        </a:p>
      </dgm:t>
    </dgm:pt>
    <dgm:pt modelId="{0D9035C5-4274-4567-8080-0DF2BDC29E60}">
      <dgm:prSet phldrT="[Text]"/>
      <dgm:spPr/>
      <dgm:t>
        <a:bodyPr/>
        <a:lstStyle/>
        <a:p>
          <a:r>
            <a:rPr lang="en-US" dirty="0"/>
            <a:t>AMLA Rating</a:t>
          </a:r>
        </a:p>
      </dgm:t>
    </dgm:pt>
    <dgm:pt modelId="{E2CD3BD2-F101-45C5-BE3F-6A52D0D9B38B}" type="parTrans" cxnId="{142AF105-AC94-40F1-9BD2-0DDFFBA24D12}">
      <dgm:prSet/>
      <dgm:spPr/>
      <dgm:t>
        <a:bodyPr/>
        <a:lstStyle/>
        <a:p>
          <a:endParaRPr lang="en-US"/>
        </a:p>
      </dgm:t>
    </dgm:pt>
    <dgm:pt modelId="{3D226A2F-FFB9-4090-B645-DAFFF1753533}" type="sibTrans" cxnId="{142AF105-AC94-40F1-9BD2-0DDFFBA24D12}">
      <dgm:prSet/>
      <dgm:spPr/>
      <dgm:t>
        <a:bodyPr/>
        <a:lstStyle/>
        <a:p>
          <a:endParaRPr lang="en-US"/>
        </a:p>
      </dgm:t>
    </dgm:pt>
    <dgm:pt modelId="{912E9CC7-BF93-43A0-B135-0E70AFDBE174}">
      <dgm:prSet/>
      <dgm:spPr/>
      <dgm:t>
        <a:bodyPr/>
        <a:lstStyle/>
        <a:p>
          <a:r>
            <a:rPr lang="en-US" dirty="0"/>
            <a:t>CBI Supervision</a:t>
          </a:r>
        </a:p>
      </dgm:t>
    </dgm:pt>
    <dgm:pt modelId="{10F44307-C922-4D60-9AF9-AFE8E4626768}" type="parTrans" cxnId="{62A863D2-87AE-4EDA-A91D-509EC2C0E096}">
      <dgm:prSet/>
      <dgm:spPr/>
      <dgm:t>
        <a:bodyPr/>
        <a:lstStyle/>
        <a:p>
          <a:endParaRPr lang="en-US"/>
        </a:p>
      </dgm:t>
    </dgm:pt>
    <dgm:pt modelId="{4CC1A165-16BB-4DEA-B6CC-57421300BE07}" type="sibTrans" cxnId="{62A863D2-87AE-4EDA-A91D-509EC2C0E096}">
      <dgm:prSet/>
      <dgm:spPr/>
      <dgm:t>
        <a:bodyPr/>
        <a:lstStyle/>
        <a:p>
          <a:endParaRPr lang="en-US"/>
        </a:p>
      </dgm:t>
    </dgm:pt>
    <dgm:pt modelId="{9A6DE877-28D1-41C5-91DE-BDE46B1A8C0A}">
      <dgm:prSet/>
      <dgm:spPr/>
      <dgm:t>
        <a:bodyPr/>
        <a:lstStyle/>
        <a:p>
          <a:r>
            <a:rPr lang="en-US" dirty="0"/>
            <a:t>National Risk Assessment</a:t>
          </a:r>
        </a:p>
      </dgm:t>
    </dgm:pt>
    <dgm:pt modelId="{40DA48BF-EDAD-4D3C-BB85-6A94C54758FC}" type="parTrans" cxnId="{165017D7-2398-4659-860A-B7FAD8294C16}">
      <dgm:prSet/>
      <dgm:spPr/>
      <dgm:t>
        <a:bodyPr/>
        <a:lstStyle/>
        <a:p>
          <a:endParaRPr lang="en-IE"/>
        </a:p>
      </dgm:t>
    </dgm:pt>
    <dgm:pt modelId="{323FC1FF-9196-412F-A290-048083605172}" type="sibTrans" cxnId="{165017D7-2398-4659-860A-B7FAD8294C16}">
      <dgm:prSet/>
      <dgm:spPr/>
      <dgm:t>
        <a:bodyPr/>
        <a:lstStyle/>
        <a:p>
          <a:endParaRPr lang="en-IE"/>
        </a:p>
      </dgm:t>
    </dgm:pt>
    <dgm:pt modelId="{AA5064BC-3E8F-4479-A996-DF63D4A22257}">
      <dgm:prSet/>
      <dgm:spPr/>
      <dgm:t>
        <a:bodyPr/>
        <a:lstStyle/>
        <a:p>
          <a:r>
            <a:rPr lang="en-US" dirty="0"/>
            <a:t>CBI Sectoral Review</a:t>
          </a:r>
        </a:p>
      </dgm:t>
    </dgm:pt>
    <dgm:pt modelId="{3AE80F45-481C-45EA-B37C-59F71BBB7B6E}" type="parTrans" cxnId="{EAF5D6A8-EFA6-40CB-B1C8-61D2E6886ADC}">
      <dgm:prSet/>
      <dgm:spPr/>
      <dgm:t>
        <a:bodyPr/>
        <a:lstStyle/>
        <a:p>
          <a:endParaRPr lang="en-IE"/>
        </a:p>
      </dgm:t>
    </dgm:pt>
    <dgm:pt modelId="{A202ACF8-A2C9-4F59-B849-BB1605136DE4}" type="sibTrans" cxnId="{EAF5D6A8-EFA6-40CB-B1C8-61D2E6886ADC}">
      <dgm:prSet/>
      <dgm:spPr/>
      <dgm:t>
        <a:bodyPr/>
        <a:lstStyle/>
        <a:p>
          <a:endParaRPr lang="en-IE"/>
        </a:p>
      </dgm:t>
    </dgm:pt>
    <dgm:pt modelId="{7738288F-9DDF-4000-96A3-67398A13EB74}">
      <dgm:prSet/>
      <dgm:spPr/>
      <dgm:t>
        <a:bodyPr/>
        <a:lstStyle/>
        <a:p>
          <a:r>
            <a:rPr lang="en-US" dirty="0"/>
            <a:t>CBI Thematic Reviews</a:t>
          </a:r>
        </a:p>
      </dgm:t>
    </dgm:pt>
    <dgm:pt modelId="{FFB24E1A-81B9-4143-B304-81EB97D62238}" type="parTrans" cxnId="{31785896-037D-406A-A654-5F5C195FED07}">
      <dgm:prSet/>
      <dgm:spPr/>
      <dgm:t>
        <a:bodyPr/>
        <a:lstStyle/>
        <a:p>
          <a:endParaRPr lang="en-IE"/>
        </a:p>
      </dgm:t>
    </dgm:pt>
    <dgm:pt modelId="{AF9EA088-DD40-4A37-8121-15980C1D1082}" type="sibTrans" cxnId="{31785896-037D-406A-A654-5F5C195FED07}">
      <dgm:prSet/>
      <dgm:spPr/>
      <dgm:t>
        <a:bodyPr/>
        <a:lstStyle/>
        <a:p>
          <a:endParaRPr lang="en-IE"/>
        </a:p>
      </dgm:t>
    </dgm:pt>
    <dgm:pt modelId="{75E7B0AB-E7FA-4244-A7E6-2E9A643E05BD}" type="pres">
      <dgm:prSet presAssocID="{90390866-94E7-4B1D-8F90-AC00F32E477A}" presName="cycle" presStyleCnt="0">
        <dgm:presLayoutVars>
          <dgm:dir/>
          <dgm:resizeHandles val="exact"/>
        </dgm:presLayoutVars>
      </dgm:prSet>
      <dgm:spPr/>
    </dgm:pt>
    <dgm:pt modelId="{FC6D3867-356D-42E3-B3B8-B821E9DC5731}" type="pres">
      <dgm:prSet presAssocID="{0D9035C5-4274-4567-8080-0DF2BDC29E60}" presName="node" presStyleLbl="node1" presStyleIdx="0" presStyleCnt="5">
        <dgm:presLayoutVars>
          <dgm:bulletEnabled val="1"/>
        </dgm:presLayoutVars>
      </dgm:prSet>
      <dgm:spPr/>
    </dgm:pt>
    <dgm:pt modelId="{24AE5C39-0546-443F-AB4E-C669BC05F18E}" type="pres">
      <dgm:prSet presAssocID="{0D9035C5-4274-4567-8080-0DF2BDC29E60}" presName="spNode" presStyleCnt="0"/>
      <dgm:spPr/>
    </dgm:pt>
    <dgm:pt modelId="{C3490414-DD01-4DD8-B659-ECCC1A32A7E7}" type="pres">
      <dgm:prSet presAssocID="{3D226A2F-FFB9-4090-B645-DAFFF1753533}" presName="sibTrans" presStyleLbl="sibTrans1D1" presStyleIdx="0" presStyleCnt="5"/>
      <dgm:spPr/>
    </dgm:pt>
    <dgm:pt modelId="{E8E535E2-9622-4084-9391-252220B654EC}" type="pres">
      <dgm:prSet presAssocID="{912E9CC7-BF93-43A0-B135-0E70AFDBE174}" presName="node" presStyleLbl="node1" presStyleIdx="1" presStyleCnt="5">
        <dgm:presLayoutVars>
          <dgm:bulletEnabled val="1"/>
        </dgm:presLayoutVars>
      </dgm:prSet>
      <dgm:spPr/>
    </dgm:pt>
    <dgm:pt modelId="{906368E5-3657-4B10-A61A-16D8096E6CC6}" type="pres">
      <dgm:prSet presAssocID="{912E9CC7-BF93-43A0-B135-0E70AFDBE174}" presName="spNode" presStyleCnt="0"/>
      <dgm:spPr/>
    </dgm:pt>
    <dgm:pt modelId="{8854A40C-8867-4772-B4CB-29C3D364773F}" type="pres">
      <dgm:prSet presAssocID="{4CC1A165-16BB-4DEA-B6CC-57421300BE07}" presName="sibTrans" presStyleLbl="sibTrans1D1" presStyleIdx="1" presStyleCnt="5"/>
      <dgm:spPr/>
    </dgm:pt>
    <dgm:pt modelId="{C24E6375-1185-4E76-9F07-D24C72509C6F}" type="pres">
      <dgm:prSet presAssocID="{AA5064BC-3E8F-4479-A996-DF63D4A22257}" presName="node" presStyleLbl="node1" presStyleIdx="2" presStyleCnt="5">
        <dgm:presLayoutVars>
          <dgm:bulletEnabled val="1"/>
        </dgm:presLayoutVars>
      </dgm:prSet>
      <dgm:spPr/>
    </dgm:pt>
    <dgm:pt modelId="{4493D4CB-2E7C-4CBE-8BC5-99230E1501A6}" type="pres">
      <dgm:prSet presAssocID="{AA5064BC-3E8F-4479-A996-DF63D4A22257}" presName="spNode" presStyleCnt="0"/>
      <dgm:spPr/>
    </dgm:pt>
    <dgm:pt modelId="{85D6C356-4C91-4538-B003-19F9403BD02D}" type="pres">
      <dgm:prSet presAssocID="{A202ACF8-A2C9-4F59-B849-BB1605136DE4}" presName="sibTrans" presStyleLbl="sibTrans1D1" presStyleIdx="2" presStyleCnt="5"/>
      <dgm:spPr/>
    </dgm:pt>
    <dgm:pt modelId="{2726D879-ABE1-41CD-A09E-65CC2E3D0823}" type="pres">
      <dgm:prSet presAssocID="{7738288F-9DDF-4000-96A3-67398A13EB74}" presName="node" presStyleLbl="node1" presStyleIdx="3" presStyleCnt="5">
        <dgm:presLayoutVars>
          <dgm:bulletEnabled val="1"/>
        </dgm:presLayoutVars>
      </dgm:prSet>
      <dgm:spPr/>
    </dgm:pt>
    <dgm:pt modelId="{52D63FA9-7767-45D5-B65D-63DF8B553874}" type="pres">
      <dgm:prSet presAssocID="{7738288F-9DDF-4000-96A3-67398A13EB74}" presName="spNode" presStyleCnt="0"/>
      <dgm:spPr/>
    </dgm:pt>
    <dgm:pt modelId="{4EA1CCC5-8A21-40E0-A73B-34166EB68A4C}" type="pres">
      <dgm:prSet presAssocID="{AF9EA088-DD40-4A37-8121-15980C1D1082}" presName="sibTrans" presStyleLbl="sibTrans1D1" presStyleIdx="3" presStyleCnt="5"/>
      <dgm:spPr/>
    </dgm:pt>
    <dgm:pt modelId="{924AD1B7-F409-4FD8-87E3-EA792DAE2E92}" type="pres">
      <dgm:prSet presAssocID="{9A6DE877-28D1-41C5-91DE-BDE46B1A8C0A}" presName="node" presStyleLbl="node1" presStyleIdx="4" presStyleCnt="5">
        <dgm:presLayoutVars>
          <dgm:bulletEnabled val="1"/>
        </dgm:presLayoutVars>
      </dgm:prSet>
      <dgm:spPr/>
    </dgm:pt>
    <dgm:pt modelId="{ED3EB430-C6A0-4CE8-BE15-C913056B15BB}" type="pres">
      <dgm:prSet presAssocID="{9A6DE877-28D1-41C5-91DE-BDE46B1A8C0A}" presName="spNode" presStyleCnt="0"/>
      <dgm:spPr/>
    </dgm:pt>
    <dgm:pt modelId="{2D1151D2-C77C-4E70-A2DE-14B944C44283}" type="pres">
      <dgm:prSet presAssocID="{323FC1FF-9196-412F-A290-048083605172}" presName="sibTrans" presStyleLbl="sibTrans1D1" presStyleIdx="4" presStyleCnt="5"/>
      <dgm:spPr/>
    </dgm:pt>
  </dgm:ptLst>
  <dgm:cxnLst>
    <dgm:cxn modelId="{142AF105-AC94-40F1-9BD2-0DDFFBA24D12}" srcId="{90390866-94E7-4B1D-8F90-AC00F32E477A}" destId="{0D9035C5-4274-4567-8080-0DF2BDC29E60}" srcOrd="0" destOrd="0" parTransId="{E2CD3BD2-F101-45C5-BE3F-6A52D0D9B38B}" sibTransId="{3D226A2F-FFB9-4090-B645-DAFFF1753533}"/>
    <dgm:cxn modelId="{F882F314-8888-41D6-9F85-850CA64581DE}" type="presOf" srcId="{912E9CC7-BF93-43A0-B135-0E70AFDBE174}" destId="{E8E535E2-9622-4084-9391-252220B654EC}" srcOrd="0" destOrd="0" presId="urn:microsoft.com/office/officeart/2005/8/layout/cycle6"/>
    <dgm:cxn modelId="{00B68D19-6CEB-4632-B04C-D8E02FF18443}" type="presOf" srcId="{AA5064BC-3E8F-4479-A996-DF63D4A22257}" destId="{C24E6375-1185-4E76-9F07-D24C72509C6F}" srcOrd="0" destOrd="0" presId="urn:microsoft.com/office/officeart/2005/8/layout/cycle6"/>
    <dgm:cxn modelId="{06FF9C1A-4B1F-4808-B712-C5EDFE4BE6C4}" type="presOf" srcId="{3D226A2F-FFB9-4090-B645-DAFFF1753533}" destId="{C3490414-DD01-4DD8-B659-ECCC1A32A7E7}" srcOrd="0" destOrd="0" presId="urn:microsoft.com/office/officeart/2005/8/layout/cycle6"/>
    <dgm:cxn modelId="{F3E90920-05FC-4B82-9321-C052BBEDDD9D}" type="presOf" srcId="{323FC1FF-9196-412F-A290-048083605172}" destId="{2D1151D2-C77C-4E70-A2DE-14B944C44283}" srcOrd="0" destOrd="0" presId="urn:microsoft.com/office/officeart/2005/8/layout/cycle6"/>
    <dgm:cxn modelId="{B9D4022A-AB8D-41E8-8971-FFE02FE37381}" type="presOf" srcId="{7738288F-9DDF-4000-96A3-67398A13EB74}" destId="{2726D879-ABE1-41CD-A09E-65CC2E3D0823}" srcOrd="0" destOrd="0" presId="urn:microsoft.com/office/officeart/2005/8/layout/cycle6"/>
    <dgm:cxn modelId="{23BBE361-8D32-4BA7-B265-73CA976B355C}" type="presOf" srcId="{AF9EA088-DD40-4A37-8121-15980C1D1082}" destId="{4EA1CCC5-8A21-40E0-A73B-34166EB68A4C}" srcOrd="0" destOrd="0" presId="urn:microsoft.com/office/officeart/2005/8/layout/cycle6"/>
    <dgm:cxn modelId="{401C1F62-883F-4E2F-BEB3-AC2DB451EF6B}" type="presOf" srcId="{0D9035C5-4274-4567-8080-0DF2BDC29E60}" destId="{FC6D3867-356D-42E3-B3B8-B821E9DC5731}" srcOrd="0" destOrd="0" presId="urn:microsoft.com/office/officeart/2005/8/layout/cycle6"/>
    <dgm:cxn modelId="{795F6C55-923E-4374-8F14-EEEC4DA93623}" type="presOf" srcId="{A202ACF8-A2C9-4F59-B849-BB1605136DE4}" destId="{85D6C356-4C91-4538-B003-19F9403BD02D}" srcOrd="0" destOrd="0" presId="urn:microsoft.com/office/officeart/2005/8/layout/cycle6"/>
    <dgm:cxn modelId="{6F69C15A-4594-49B9-BE50-1F9EE802C2D5}" type="presOf" srcId="{90390866-94E7-4B1D-8F90-AC00F32E477A}" destId="{75E7B0AB-E7FA-4244-A7E6-2E9A643E05BD}" srcOrd="0" destOrd="0" presId="urn:microsoft.com/office/officeart/2005/8/layout/cycle6"/>
    <dgm:cxn modelId="{29F1617E-96F4-4D3E-B288-C73C493E047F}" type="presOf" srcId="{4CC1A165-16BB-4DEA-B6CC-57421300BE07}" destId="{8854A40C-8867-4772-B4CB-29C3D364773F}" srcOrd="0" destOrd="0" presId="urn:microsoft.com/office/officeart/2005/8/layout/cycle6"/>
    <dgm:cxn modelId="{31785896-037D-406A-A654-5F5C195FED07}" srcId="{90390866-94E7-4B1D-8F90-AC00F32E477A}" destId="{7738288F-9DDF-4000-96A3-67398A13EB74}" srcOrd="3" destOrd="0" parTransId="{FFB24E1A-81B9-4143-B304-81EB97D62238}" sibTransId="{AF9EA088-DD40-4A37-8121-15980C1D1082}"/>
    <dgm:cxn modelId="{EAF5D6A8-EFA6-40CB-B1C8-61D2E6886ADC}" srcId="{90390866-94E7-4B1D-8F90-AC00F32E477A}" destId="{AA5064BC-3E8F-4479-A996-DF63D4A22257}" srcOrd="2" destOrd="0" parTransId="{3AE80F45-481C-45EA-B37C-59F71BBB7B6E}" sibTransId="{A202ACF8-A2C9-4F59-B849-BB1605136DE4}"/>
    <dgm:cxn modelId="{62A863D2-87AE-4EDA-A91D-509EC2C0E096}" srcId="{90390866-94E7-4B1D-8F90-AC00F32E477A}" destId="{912E9CC7-BF93-43A0-B135-0E70AFDBE174}" srcOrd="1" destOrd="0" parTransId="{10F44307-C922-4D60-9AF9-AFE8E4626768}" sibTransId="{4CC1A165-16BB-4DEA-B6CC-57421300BE07}"/>
    <dgm:cxn modelId="{165017D7-2398-4659-860A-B7FAD8294C16}" srcId="{90390866-94E7-4B1D-8F90-AC00F32E477A}" destId="{9A6DE877-28D1-41C5-91DE-BDE46B1A8C0A}" srcOrd="4" destOrd="0" parTransId="{40DA48BF-EDAD-4D3C-BB85-6A94C54758FC}" sibTransId="{323FC1FF-9196-412F-A290-048083605172}"/>
    <dgm:cxn modelId="{6743C4F4-3978-40C8-995F-E6C911407C17}" type="presOf" srcId="{9A6DE877-28D1-41C5-91DE-BDE46B1A8C0A}" destId="{924AD1B7-F409-4FD8-87E3-EA792DAE2E92}" srcOrd="0" destOrd="0" presId="urn:microsoft.com/office/officeart/2005/8/layout/cycle6"/>
    <dgm:cxn modelId="{37AE9624-BDFC-4703-8F85-C194C282DEDC}" type="presParOf" srcId="{75E7B0AB-E7FA-4244-A7E6-2E9A643E05BD}" destId="{FC6D3867-356D-42E3-B3B8-B821E9DC5731}" srcOrd="0" destOrd="0" presId="urn:microsoft.com/office/officeart/2005/8/layout/cycle6"/>
    <dgm:cxn modelId="{3B1FB1AC-ABEE-4F39-80F2-C3A3049EA657}" type="presParOf" srcId="{75E7B0AB-E7FA-4244-A7E6-2E9A643E05BD}" destId="{24AE5C39-0546-443F-AB4E-C669BC05F18E}" srcOrd="1" destOrd="0" presId="urn:microsoft.com/office/officeart/2005/8/layout/cycle6"/>
    <dgm:cxn modelId="{30B917AE-2B8E-4FE8-B46E-C37FF0CDEB44}" type="presParOf" srcId="{75E7B0AB-E7FA-4244-A7E6-2E9A643E05BD}" destId="{C3490414-DD01-4DD8-B659-ECCC1A32A7E7}" srcOrd="2" destOrd="0" presId="urn:microsoft.com/office/officeart/2005/8/layout/cycle6"/>
    <dgm:cxn modelId="{5EE19ED7-F15E-4173-98CD-8E130A08A2F6}" type="presParOf" srcId="{75E7B0AB-E7FA-4244-A7E6-2E9A643E05BD}" destId="{E8E535E2-9622-4084-9391-252220B654EC}" srcOrd="3" destOrd="0" presId="urn:microsoft.com/office/officeart/2005/8/layout/cycle6"/>
    <dgm:cxn modelId="{62DEB99B-5962-4B9A-BE89-DBB74AAB9334}" type="presParOf" srcId="{75E7B0AB-E7FA-4244-A7E6-2E9A643E05BD}" destId="{906368E5-3657-4B10-A61A-16D8096E6CC6}" srcOrd="4" destOrd="0" presId="urn:microsoft.com/office/officeart/2005/8/layout/cycle6"/>
    <dgm:cxn modelId="{1A30C0A0-EFF5-456E-AC08-35FD01921539}" type="presParOf" srcId="{75E7B0AB-E7FA-4244-A7E6-2E9A643E05BD}" destId="{8854A40C-8867-4772-B4CB-29C3D364773F}" srcOrd="5" destOrd="0" presId="urn:microsoft.com/office/officeart/2005/8/layout/cycle6"/>
    <dgm:cxn modelId="{CD87E7B6-37EE-47EC-84B3-687552B4503E}" type="presParOf" srcId="{75E7B0AB-E7FA-4244-A7E6-2E9A643E05BD}" destId="{C24E6375-1185-4E76-9F07-D24C72509C6F}" srcOrd="6" destOrd="0" presId="urn:microsoft.com/office/officeart/2005/8/layout/cycle6"/>
    <dgm:cxn modelId="{6D70AF94-28F4-4A0B-B1B0-6C54C1781145}" type="presParOf" srcId="{75E7B0AB-E7FA-4244-A7E6-2E9A643E05BD}" destId="{4493D4CB-2E7C-4CBE-8BC5-99230E1501A6}" srcOrd="7" destOrd="0" presId="urn:microsoft.com/office/officeart/2005/8/layout/cycle6"/>
    <dgm:cxn modelId="{543DFB8A-C3BA-4FCB-BD26-72F816416665}" type="presParOf" srcId="{75E7B0AB-E7FA-4244-A7E6-2E9A643E05BD}" destId="{85D6C356-4C91-4538-B003-19F9403BD02D}" srcOrd="8" destOrd="0" presId="urn:microsoft.com/office/officeart/2005/8/layout/cycle6"/>
    <dgm:cxn modelId="{0F4C5ABA-8154-4152-B269-B943806B510D}" type="presParOf" srcId="{75E7B0AB-E7FA-4244-A7E6-2E9A643E05BD}" destId="{2726D879-ABE1-41CD-A09E-65CC2E3D0823}" srcOrd="9" destOrd="0" presId="urn:microsoft.com/office/officeart/2005/8/layout/cycle6"/>
    <dgm:cxn modelId="{87E17BE5-DB5D-4951-97D7-F773D7170445}" type="presParOf" srcId="{75E7B0AB-E7FA-4244-A7E6-2E9A643E05BD}" destId="{52D63FA9-7767-45D5-B65D-63DF8B553874}" srcOrd="10" destOrd="0" presId="urn:microsoft.com/office/officeart/2005/8/layout/cycle6"/>
    <dgm:cxn modelId="{5115D8A0-353C-48F9-A2A3-7857967F4F86}" type="presParOf" srcId="{75E7B0AB-E7FA-4244-A7E6-2E9A643E05BD}" destId="{4EA1CCC5-8A21-40E0-A73B-34166EB68A4C}" srcOrd="11" destOrd="0" presId="urn:microsoft.com/office/officeart/2005/8/layout/cycle6"/>
    <dgm:cxn modelId="{AA2B539D-9690-4D23-B72E-1C4A99A324EE}" type="presParOf" srcId="{75E7B0AB-E7FA-4244-A7E6-2E9A643E05BD}" destId="{924AD1B7-F409-4FD8-87E3-EA792DAE2E92}" srcOrd="12" destOrd="0" presId="urn:microsoft.com/office/officeart/2005/8/layout/cycle6"/>
    <dgm:cxn modelId="{58D5259D-3D76-47D2-802E-E5B9A0AAA5F6}" type="presParOf" srcId="{75E7B0AB-E7FA-4244-A7E6-2E9A643E05BD}" destId="{ED3EB430-C6A0-4CE8-BE15-C913056B15BB}" srcOrd="13" destOrd="0" presId="urn:microsoft.com/office/officeart/2005/8/layout/cycle6"/>
    <dgm:cxn modelId="{89B828C7-D350-4E6B-B023-651607FDAC03}" type="presParOf" srcId="{75E7B0AB-E7FA-4244-A7E6-2E9A643E05BD}" destId="{2D1151D2-C77C-4E70-A2DE-14B944C44283}" srcOrd="14" destOrd="0" presId="urn:microsoft.com/office/officeart/2005/8/layout/cycle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D3867-356D-42E3-B3B8-B821E9DC5731}">
      <dsp:nvSpPr>
        <dsp:cNvPr id="0" name=""/>
        <dsp:cNvSpPr/>
      </dsp:nvSpPr>
      <dsp:spPr>
        <a:xfrm>
          <a:off x="3087872" y="404"/>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AMLA Rating</a:t>
          </a:r>
        </a:p>
      </dsp:txBody>
      <dsp:txXfrm>
        <a:off x="3144001" y="56533"/>
        <a:ext cx="1656674" cy="1037547"/>
      </dsp:txXfrm>
    </dsp:sp>
    <dsp:sp modelId="{C3490414-DD01-4DD8-B659-ECCC1A32A7E7}">
      <dsp:nvSpPr>
        <dsp:cNvPr id="0" name=""/>
        <dsp:cNvSpPr/>
      </dsp:nvSpPr>
      <dsp:spPr>
        <a:xfrm>
          <a:off x="1674415" y="575307"/>
          <a:ext cx="4595846" cy="4595846"/>
        </a:xfrm>
        <a:custGeom>
          <a:avLst/>
          <a:gdLst/>
          <a:ahLst/>
          <a:cxnLst/>
          <a:rect l="0" t="0" r="0" b="0"/>
          <a:pathLst>
            <a:path>
              <a:moveTo>
                <a:pt x="3194550" y="182146"/>
              </a:moveTo>
              <a:arcTo wR="2297923" hR="2297923" stAng="17577980"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E8E535E2-9622-4084-9391-252220B654EC}">
      <dsp:nvSpPr>
        <dsp:cNvPr id="0" name=""/>
        <dsp:cNvSpPr/>
      </dsp:nvSpPr>
      <dsp:spPr>
        <a:xfrm>
          <a:off x="527332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Supervision</a:t>
          </a:r>
        </a:p>
      </dsp:txBody>
      <dsp:txXfrm>
        <a:off x="5329456" y="1644359"/>
        <a:ext cx="1656674" cy="1037547"/>
      </dsp:txXfrm>
    </dsp:sp>
    <dsp:sp modelId="{8854A40C-8867-4772-B4CB-29C3D364773F}">
      <dsp:nvSpPr>
        <dsp:cNvPr id="0" name=""/>
        <dsp:cNvSpPr/>
      </dsp:nvSpPr>
      <dsp:spPr>
        <a:xfrm>
          <a:off x="1674415" y="575307"/>
          <a:ext cx="4595846" cy="4595846"/>
        </a:xfrm>
        <a:custGeom>
          <a:avLst/>
          <a:gdLst/>
          <a:ahLst/>
          <a:cxnLst/>
          <a:rect l="0" t="0" r="0" b="0"/>
          <a:pathLst>
            <a:path>
              <a:moveTo>
                <a:pt x="4592685" y="2177421"/>
              </a:moveTo>
              <a:arcTo wR="2297923" hR="2297923" stAng="21419643"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C24E6375-1185-4E76-9F07-D24C72509C6F}">
      <dsp:nvSpPr>
        <dsp:cNvPr id="0" name=""/>
        <dsp:cNvSpPr/>
      </dsp:nvSpPr>
      <dsp:spPr>
        <a:xfrm>
          <a:off x="4438558"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Sectoral Review</a:t>
          </a:r>
        </a:p>
      </dsp:txBody>
      <dsp:txXfrm>
        <a:off x="4494687" y="4213515"/>
        <a:ext cx="1656674" cy="1037547"/>
      </dsp:txXfrm>
    </dsp:sp>
    <dsp:sp modelId="{85D6C356-4C91-4538-B003-19F9403BD02D}">
      <dsp:nvSpPr>
        <dsp:cNvPr id="0" name=""/>
        <dsp:cNvSpPr/>
      </dsp:nvSpPr>
      <dsp:spPr>
        <a:xfrm>
          <a:off x="1674415" y="575307"/>
          <a:ext cx="4595846" cy="4595846"/>
        </a:xfrm>
        <a:custGeom>
          <a:avLst/>
          <a:gdLst/>
          <a:ahLst/>
          <a:cxnLst/>
          <a:rect l="0" t="0" r="0" b="0"/>
          <a:pathLst>
            <a:path>
              <a:moveTo>
                <a:pt x="2755008" y="4549928"/>
              </a:moveTo>
              <a:arcTo wR="2297923" hR="2297923" stAng="4711599" swAng="1376803"/>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726D879-ABE1-41CD-A09E-65CC2E3D0823}">
      <dsp:nvSpPr>
        <dsp:cNvPr id="0" name=""/>
        <dsp:cNvSpPr/>
      </dsp:nvSpPr>
      <dsp:spPr>
        <a:xfrm>
          <a:off x="1737187" y="4157386"/>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CBI Thematic Reviews</a:t>
          </a:r>
        </a:p>
      </dsp:txBody>
      <dsp:txXfrm>
        <a:off x="1793316" y="4213515"/>
        <a:ext cx="1656674" cy="1037547"/>
      </dsp:txXfrm>
    </dsp:sp>
    <dsp:sp modelId="{4EA1CCC5-8A21-40E0-A73B-34166EB68A4C}">
      <dsp:nvSpPr>
        <dsp:cNvPr id="0" name=""/>
        <dsp:cNvSpPr/>
      </dsp:nvSpPr>
      <dsp:spPr>
        <a:xfrm>
          <a:off x="1674415" y="575307"/>
          <a:ext cx="4595846" cy="4595846"/>
        </a:xfrm>
        <a:custGeom>
          <a:avLst/>
          <a:gdLst/>
          <a:ahLst/>
          <a:cxnLst/>
          <a:rect l="0" t="0" r="0" b="0"/>
          <a:pathLst>
            <a:path>
              <a:moveTo>
                <a:pt x="384117" y="3569850"/>
              </a:moveTo>
              <a:arcTo wR="2297923" hR="2297923" stAng="8783505" swAng="21968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924AD1B7-F409-4FD8-87E3-EA792DAE2E92}">
      <dsp:nvSpPr>
        <dsp:cNvPr id="0" name=""/>
        <dsp:cNvSpPr/>
      </dsp:nvSpPr>
      <dsp:spPr>
        <a:xfrm>
          <a:off x="902417" y="1588230"/>
          <a:ext cx="1768932" cy="114980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National Risk Assessment</a:t>
          </a:r>
        </a:p>
      </dsp:txBody>
      <dsp:txXfrm>
        <a:off x="958546" y="1644359"/>
        <a:ext cx="1656674" cy="1037547"/>
      </dsp:txXfrm>
    </dsp:sp>
    <dsp:sp modelId="{2D1151D2-C77C-4E70-A2DE-14B944C44283}">
      <dsp:nvSpPr>
        <dsp:cNvPr id="0" name=""/>
        <dsp:cNvSpPr/>
      </dsp:nvSpPr>
      <dsp:spPr>
        <a:xfrm>
          <a:off x="1674415" y="575307"/>
          <a:ext cx="4595846" cy="4595846"/>
        </a:xfrm>
        <a:custGeom>
          <a:avLst/>
          <a:gdLst/>
          <a:ahLst/>
          <a:cxnLst/>
          <a:rect l="0" t="0" r="0" b="0"/>
          <a:pathLst>
            <a:path>
              <a:moveTo>
                <a:pt x="400278" y="1002007"/>
              </a:moveTo>
              <a:arcTo wR="2297923" hR="2297923" stAng="12859768" swAng="1962252"/>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2C0BE570-0A64-4890-B00B-134910718396}" type="datetimeFigureOut">
              <a:rPr lang="en-IE" smtClean="0"/>
              <a:t>04/06/2026</a:t>
            </a:fld>
            <a:endParaRPr lang="en-IE"/>
          </a:p>
        </p:txBody>
      </p:sp>
      <p:sp>
        <p:nvSpPr>
          <p:cNvPr id="4" name="Footer Placeholder 3"/>
          <p:cNvSpPr>
            <a:spLocks noGrp="1"/>
          </p:cNvSpPr>
          <p:nvPr>
            <p:ph type="ftr" sz="quarter" idx="2"/>
            <p:custDataLst>
              <p:tags r:id="rId2"/>
            </p:custDataLst>
          </p:nvPr>
        </p:nvSpPr>
        <p:spPr>
          <a:xfrm>
            <a:off x="0" y="9430091"/>
            <a:ext cx="6797675" cy="498134"/>
          </a:xfrm>
          <a:prstGeom prst="rect">
            <a:avLst/>
          </a:prstGeom>
        </p:spPr>
        <p:txBody>
          <a:bodyPr vert="horz" lIns="91440" tIns="45720" rIns="91440" bIns="45720" rtlCol="0" anchor="b"/>
          <a:lstStyle>
            <a:lvl1pPr algn="l">
              <a:defRPr sz="1200"/>
            </a:lvl1pPr>
          </a:lstStyle>
          <a:p>
            <a:r>
              <a:rPr lang="en-IE">
                <a:solidFill>
                  <a:srgbClr val="000000"/>
                </a:solidFill>
                <a:latin typeface="Times New Roman" panose="02020603050405020304" pitchFamily="18" charset="0"/>
              </a:rPr>
              <a:t> </a:t>
            </a:r>
          </a:p>
        </p:txBody>
      </p:sp>
      <p:sp>
        <p:nvSpPr>
          <p:cNvPr id="5" name="Slide Number Placeholder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FA337E1A-F6AE-4622-9D54-EF8FF7601711}" type="slidenum">
              <a:rPr lang="en-IE" smtClean="0"/>
              <a:t>‹#›</a:t>
            </a:fld>
            <a:endParaRPr lang="en-IE"/>
          </a:p>
        </p:txBody>
      </p:sp>
    </p:spTree>
    <p:extLst>
      <p:ext uri="{BB962C8B-B14F-4D97-AF65-F5344CB8AC3E}">
        <p14:creationId xmlns:p14="http://schemas.microsoft.com/office/powerpoint/2010/main" val="195393806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CFA41D30-7693-4FB2-9A25-2C298D3533EE}" type="datetimeFigureOut">
              <a:rPr lang="en-IE" smtClean="0"/>
              <a:t>04/06/2026</a:t>
            </a:fld>
            <a:endParaRPr lang="en-IE"/>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custDataLst>
              <p:tags r:id="rId2"/>
            </p:custDataLst>
          </p:nvPr>
        </p:nvSpPr>
        <p:spPr>
          <a:xfrm>
            <a:off x="0" y="9430091"/>
            <a:ext cx="6797675" cy="498134"/>
          </a:xfrm>
          <a:prstGeom prst="rect">
            <a:avLst/>
          </a:prstGeom>
        </p:spPr>
        <p:txBody>
          <a:bodyPr vert="horz" lIns="91440" tIns="45720" rIns="91440" bIns="45720" rtlCol="0" anchor="b"/>
          <a:lstStyle>
            <a:lvl1pPr algn="l">
              <a:defRPr lang="en-IE" sz="1200" b="0" i="0" u="none">
                <a:solidFill>
                  <a:srgbClr val="000000"/>
                </a:solidFill>
                <a:latin typeface="Times New Roman" panose="02020603050405020304" pitchFamily="18" charset="0"/>
              </a:defRPr>
            </a:lvl1pPr>
          </a:lstStyle>
          <a:p>
            <a:r>
              <a:rPr lang="en-US"/>
              <a:t> </a:t>
            </a:r>
          </a:p>
        </p:txBody>
      </p:sp>
      <p:sp>
        <p:nvSpPr>
          <p:cNvPr id="7" name="Slide Number Placeholder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DF0A2F2-EB33-4162-89FE-5EB1BF7A693A}" type="slidenum">
              <a:rPr lang="en-IE" smtClean="0"/>
              <a:t>‹#›</a:t>
            </a:fld>
            <a:endParaRPr lang="en-IE"/>
          </a:p>
        </p:txBody>
      </p:sp>
    </p:spTree>
    <p:extLst>
      <p:ext uri="{BB962C8B-B14F-4D97-AF65-F5344CB8AC3E}">
        <p14:creationId xmlns:p14="http://schemas.microsoft.com/office/powerpoint/2010/main" val="1599888638"/>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66.xml"/><Relationship Id="rId4" Type="http://schemas.openxmlformats.org/officeDocument/2006/relationships/hyperlink" Target="mailto:onlinereturns@centralbank.ie" TargetMode="Externa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68.xml"/><Relationship Id="rId4" Type="http://schemas.openxmlformats.org/officeDocument/2006/relationships/hyperlink" Target="mailto:AML_Analytics@centralbank.ie"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a:t>
            </a:fld>
            <a:endParaRPr lang="en-IE"/>
          </a:p>
        </p:txBody>
      </p:sp>
    </p:spTree>
    <p:extLst>
      <p:ext uri="{BB962C8B-B14F-4D97-AF65-F5344CB8AC3E}">
        <p14:creationId xmlns:p14="http://schemas.microsoft.com/office/powerpoint/2010/main" val="1534549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Throughout this presentation, I'll be talking about two files: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XSD</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and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you're not from a technical background, that might sound complex, but the concept is actually very simple.</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best way to think about it is with a child's shape sorter toy.</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XSD file is the shape sorter box</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It's the blueprint that defines the rules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file is the collection of blocks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you're trying to put into the box. It’s your firm's actual data.</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 block is the wrong shape, the XSD rejects it, and your submission will fail.</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10</a:t>
            </a:fld>
            <a:endParaRPr lang="en-IE"/>
          </a:p>
        </p:txBody>
      </p:sp>
    </p:spTree>
    <p:extLst>
      <p:ext uri="{BB962C8B-B14F-4D97-AF65-F5344CB8AC3E}">
        <p14:creationId xmlns:p14="http://schemas.microsoft.com/office/powerpoint/2010/main" val="870347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So, let's begin by diving into the technical foundation of the REQ submission: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XSD schema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Think of this as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digital blueprint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for your data. Every single data point you submit must conform to the strict data types and rules defined within the XSD. Precision is key.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Maybe you are thinking I am not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target audience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to learn about the XSD – maybe this is true but I would ask you to make your IT colleagues aware of this file.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11</a:t>
            </a:fld>
            <a:endParaRPr lang="en-IE"/>
          </a:p>
        </p:txBody>
      </p:sp>
    </p:spTree>
    <p:extLst>
      <p:ext uri="{BB962C8B-B14F-4D97-AF65-F5344CB8AC3E}">
        <p14:creationId xmlns:p14="http://schemas.microsoft.com/office/powerpoint/2010/main" val="1448604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contains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 lot of information</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so it can look intimidating at first glance. But let’s break down two examples to see the kind of vital rules it contains.</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we have an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 list'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for the legal structure of your company. As you can see, there are exactly four valid options. The data you submit in your XML file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must</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formatted to match one of these items perfectly.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Second, we see the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definition for a decimal 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rule here is clear: your number can have up to 21 digits in total, with no more than 6 of those being after the decimal point. Any other format will cause a validation error.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These are just two small examples from a very large file, but they illustrate how the XSD is packed with precise, critical information that is essential for a successful submission. Much of the information within the XSD is only contained within the XSD.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12</a:t>
            </a:fld>
            <a:endParaRPr lang="en-IE"/>
          </a:p>
        </p:txBody>
      </p:sp>
    </p:spTree>
    <p:extLst>
      <p:ext uri="{BB962C8B-B14F-4D97-AF65-F5344CB8AC3E}">
        <p14:creationId xmlns:p14="http://schemas.microsoft.com/office/powerpoint/2010/main" val="169361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As we go deeper into the XSD, you'll find there are two different ways that tables are structured. It is crucial to understand the difference, as it changes how you build your XML.</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First up is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A</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Let’s use the international presence table as an example.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wish to highlight a number of key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Technical identifiers (to be used in the XML file)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rows (not always the same)</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defined</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tag is strictly required </a:t>
            </a:r>
            <a:endParaRPr lang="en-IE" sz="1100" dirty="0">
              <a:solidFill>
                <a:srgbClr val="1B1C1D"/>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13</a:t>
            </a:fld>
            <a:endParaRPr lang="en-IE"/>
          </a:p>
        </p:txBody>
      </p:sp>
    </p:spTree>
    <p:extLst>
      <p:ext uri="{BB962C8B-B14F-4D97-AF65-F5344CB8AC3E}">
        <p14:creationId xmlns:p14="http://schemas.microsoft.com/office/powerpoint/2010/main" val="830696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let's contrast that with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Table Structure B</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This looks quite different.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I wish to highlight 4 items:</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Again, we have the technical identifiers (to be used in the XML file)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min and max are set (always the same)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Key point is the use of “identifier” (contains the 3 letter tags) which are defined in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GeneralCloseTableRowIdentifer</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4 One value must be reported per tag (as defined by the guidance)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14</a:t>
            </a:fld>
            <a:endParaRPr lang="en-IE"/>
          </a:p>
        </p:txBody>
      </p:sp>
    </p:spTree>
    <p:extLst>
      <p:ext uri="{BB962C8B-B14F-4D97-AF65-F5344CB8AC3E}">
        <p14:creationId xmlns:p14="http://schemas.microsoft.com/office/powerpoint/2010/main" val="36043033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Regardless of whether you use Excel, a database, or custom software to gather your data, the final output must </a:t>
            </a:r>
            <a:r>
              <a:rPr lang="en-IE" sz="1200" i="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always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be a XML file that perfectly follows the XSD's rules.</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 is important to remember that the guidance (.pdf) file contains essential information.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that there is a valid XML example on the CBI website.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15</a:t>
            </a:fld>
            <a:endParaRPr lang="en-IE"/>
          </a:p>
        </p:txBody>
      </p:sp>
    </p:spTree>
    <p:extLst>
      <p:ext uri="{BB962C8B-B14F-4D97-AF65-F5344CB8AC3E}">
        <p14:creationId xmlns:p14="http://schemas.microsoft.com/office/powerpoint/2010/main" val="3406279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It's important to recognize the two different ways tables are built in the XML. Table Structure A and Table Structure B. The way to complete each table structure in is very different.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To build the XML file for table structure A, two items have to be reviewed in the guidance: the first column “REF” and the third column “Description”.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“REF” identifies the code associated to the specific data point while “Description” includes the Data Type for each data point.</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three different “REFs” are needed, AAI, AAJ, AAK, BNE and BNF. In the third column we can see that the respective Data Types for these three fields under “Description” are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DecimalValue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DecimalValue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AAI, AAJ, AAK, BNE and BNF with their respective data types.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16</a:t>
            </a:fld>
            <a:endParaRPr lang="en-IE"/>
          </a:p>
        </p:txBody>
      </p:sp>
    </p:spTree>
    <p:extLst>
      <p:ext uri="{BB962C8B-B14F-4D97-AF65-F5344CB8AC3E}">
        <p14:creationId xmlns:p14="http://schemas.microsoft.com/office/powerpoint/2010/main" val="3262945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Now we will compare with Table structure B.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Different from Table Structure A, in this case we do not use “REF” in the same way. Now we use only the items “Identifier” and Variable Name.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Variable Name is specified under “Description” in this guidance.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We can see from the guidance for AAA under “Description” is the variable name is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while for AAB the variable name is String500.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Looking at the example we can see Identifier AAA along with the variable name – with the value selected from the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list.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While AAB we have Identifier = AAB with String500 as the variable name with some random text in this example.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17</a:t>
            </a:fld>
            <a:endParaRPr lang="en-IE"/>
          </a:p>
        </p:txBody>
      </p:sp>
    </p:spTree>
    <p:extLst>
      <p:ext uri="{BB962C8B-B14F-4D97-AF65-F5344CB8AC3E}">
        <p14:creationId xmlns:p14="http://schemas.microsoft.com/office/powerpoint/2010/main" val="2257893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p:nvPr>
        </p:nvSpPr>
        <p:spPr/>
        <p:txBody>
          <a:bodyPr/>
          <a:lstStyle/>
          <a:p>
            <a:endParaRPr lang="en-IE"/>
          </a:p>
        </p:txBody>
      </p:sp>
      <p:sp>
        <p:nvSpPr>
          <p:cNvPr id="5" name="Footer Placeholder 4"/>
          <p:cNvSpPr>
            <a:spLocks noGrp="1"/>
          </p:cNvSpPr>
          <p:nvPr>
            <p:ph type="ftr" sz="quarter" idx="4"/>
            <p:custDataLst>
              <p:tags r:id="rId1"/>
            </p:custDataLst>
          </p:nvPr>
        </p:nvSpPr>
        <p:spPr/>
        <p:txBody>
          <a:bodyPr/>
          <a:lstStyle/>
          <a:p>
            <a:r>
              <a:rPr lang="en-IE"/>
              <a:t> </a:t>
            </a:r>
          </a:p>
        </p:txBody>
      </p:sp>
      <p:sp>
        <p:nvSpPr>
          <p:cNvPr id="6" name="Slide Number Placeholder 5"/>
          <p:cNvSpPr>
            <a:spLocks noGrp="1"/>
          </p:cNvSpPr>
          <p:nvPr>
            <p:ph type="sldNum" sz="quarter" idx="5"/>
          </p:nvPr>
        </p:nvSpPr>
        <p:spPr/>
        <p:txBody>
          <a:bodyPr/>
          <a:lstStyle/>
          <a:p>
            <a:fld id="{EDF0A2F2-EB33-4162-89FE-5EB1BF7A693A}" type="slidenum">
              <a:rPr lang="en-IE" smtClean="0"/>
              <a:t>18</a:t>
            </a:fld>
            <a:endParaRPr lang="en-IE"/>
          </a:p>
        </p:txBody>
      </p:sp>
    </p:spTree>
    <p:extLst>
      <p:ext uri="{BB962C8B-B14F-4D97-AF65-F5344CB8AC3E}">
        <p14:creationId xmlns:p14="http://schemas.microsoft.com/office/powerpoint/2010/main" val="663975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first error we see is simple but we have had a lot of questions on it: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every single question is mandatory.</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If a field isn't relevant to your business, you can't leave it blank. You must use the designated 'not applicable' value, which is detailed on page 8 of the guidance document or as shown on screen now.</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firm only has FOE/FOS business in Belgium, you can't not report the other EEA countries. As you can see in the screen capture, you must actively report a zero value for each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19</a:t>
            </a:fld>
            <a:endParaRPr lang="en-IE"/>
          </a:p>
        </p:txBody>
      </p:sp>
    </p:spTree>
    <p:extLst>
      <p:ext uri="{BB962C8B-B14F-4D97-AF65-F5344CB8AC3E}">
        <p14:creationId xmlns:p14="http://schemas.microsoft.com/office/powerpoint/2010/main" val="4222327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a:t>
            </a:fld>
            <a:endParaRPr lang="en-IE"/>
          </a:p>
        </p:txBody>
      </p:sp>
    </p:spTree>
    <p:extLst>
      <p:ext uri="{BB962C8B-B14F-4D97-AF65-F5344CB8AC3E}">
        <p14:creationId xmlns:p14="http://schemas.microsoft.com/office/powerpoint/2010/main" val="2631535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second common error relates to the XML 'wrapper'. Think of this as the address on an envelope. No matter how perfect the letter inside is, if the address is wrong, it won't get delivered.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same applies here. If this wrapper is missing or incorrect, the entire file is immediately invalid, regardless of the data inside.</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correct wrapper is shown on screen and is also on page 6 of the guidance.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 important point to remember: the wrapper you see here is specific to credit institutions; other sectors will have a different one.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20</a:t>
            </a:fld>
            <a:endParaRPr lang="en-IE"/>
          </a:p>
        </p:txBody>
      </p:sp>
    </p:spTree>
    <p:extLst>
      <p:ext uri="{BB962C8B-B14F-4D97-AF65-F5344CB8AC3E}">
        <p14:creationId xmlns:p14="http://schemas.microsoft.com/office/powerpoint/2010/main" val="38142083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third point is a critical technical requirement: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order of the tables in your XML file must follow a strict table order.</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XSD schema defines a strict, pre-defined sequence that must be followed. </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the 'General' table must always come first, followed by 'General International Presence', then 'Inherent Risk', and so on.</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Note the XML example on the CBI website follows this correct table order.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21</a:t>
            </a:fld>
            <a:endParaRPr lang="en-IE"/>
          </a:p>
        </p:txBody>
      </p:sp>
    </p:spTree>
    <p:extLst>
      <p:ext uri="{BB962C8B-B14F-4D97-AF65-F5344CB8AC3E}">
        <p14:creationId xmlns:p14="http://schemas.microsoft.com/office/powerpoint/2010/main" val="11492282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Our fourth common error is a subtle but critical one: </a:t>
            </a:r>
            <a:r>
              <a:rPr lang="en-IE" sz="1200" b="1"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handling special characters</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XML reserves five specific characters that can be seen in the table below. Note this table is also on page 11 of the guidance. If these characters appear in your data, they must be 'escaped’.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if your firm's name is 'Smith &amp; Jones', the ampersand must be written as </a:t>
            </a:r>
            <a:r>
              <a:rPr lang="en-IE" sz="1000" dirty="0">
                <a:solidFill>
                  <a:srgbClr val="575B5F"/>
                </a:solidFill>
                <a:effectLst/>
                <a:latin typeface="Courier New" panose="02070309020205020404" pitchFamily="49" charset="0"/>
                <a:ea typeface="Times New Roman" panose="02020603050405020304" pitchFamily="18" charset="0"/>
                <a:cs typeface="Times New Roman" panose="02020603050405020304" pitchFamily="18" charset="0"/>
              </a:rPr>
              <a:t>&amp;amp;</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If you don't do this, the XML structure will break, and the file will be rejected.</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22</a:t>
            </a:fld>
            <a:endParaRPr lang="en-IE"/>
          </a:p>
        </p:txBody>
      </p:sp>
    </p:spTree>
    <p:extLst>
      <p:ext uri="{BB962C8B-B14F-4D97-AF65-F5344CB8AC3E}">
        <p14:creationId xmlns:p14="http://schemas.microsoft.com/office/powerpoint/2010/main" val="1896408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23</a:t>
            </a:fld>
            <a:endParaRPr lang="en-IE"/>
          </a:p>
        </p:txBody>
      </p:sp>
    </p:spTree>
    <p:extLst>
      <p:ext uri="{BB962C8B-B14F-4D97-AF65-F5344CB8AC3E}">
        <p14:creationId xmlns:p14="http://schemas.microsoft.com/office/powerpoint/2010/main" val="356099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24</a:t>
            </a:fld>
            <a:endParaRPr lang="en-IE"/>
          </a:p>
        </p:txBody>
      </p:sp>
    </p:spTree>
    <p:extLst>
      <p:ext uri="{BB962C8B-B14F-4D97-AF65-F5344CB8AC3E}">
        <p14:creationId xmlns:p14="http://schemas.microsoft.com/office/powerpoint/2010/main" val="2299545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1 – No duplicate tags allowed in table structure B</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the example here, you can see the identifier 'AAA' has been reported twice. This is not allowed; each identifier within a table structure B table must be unique.</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25</a:t>
            </a:fld>
            <a:endParaRPr lang="en-IE"/>
          </a:p>
        </p:txBody>
      </p:sp>
    </p:spTree>
    <p:extLst>
      <p:ext uri="{BB962C8B-B14F-4D97-AF65-F5344CB8AC3E}">
        <p14:creationId xmlns:p14="http://schemas.microsoft.com/office/powerpoint/2010/main" val="3925093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2 – Make sure the correct variable names are reported for the corresponding tags in table structure B as per the guidance</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In this example, the identifier 'AAA' has been incorrectly paired with the variable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EnumerationYesNo</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The guidance clearly states it should be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EnumerationLegalStructure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This mapping must be exact.</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26</a:t>
            </a:fld>
            <a:endParaRPr lang="en-IE"/>
          </a:p>
        </p:txBody>
      </p:sp>
    </p:spTree>
    <p:extLst>
      <p:ext uri="{BB962C8B-B14F-4D97-AF65-F5344CB8AC3E}">
        <p14:creationId xmlns:p14="http://schemas.microsoft.com/office/powerpoint/2010/main" val="27958873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3 – Duplicate values are not allowed in Table Structure A.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For example, in the table shown, the country code 'AT' for Austria has been reported on two separate rows. This is not permitted.</a:t>
            </a:r>
          </a:p>
          <a:p>
            <a:pPr>
              <a:lnSpc>
                <a:spcPct val="107000"/>
              </a:lnSpc>
              <a:spcAft>
                <a:spcPts val="12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 have listed the tags where this rule applies in the table on the right hand side.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27</a:t>
            </a:fld>
            <a:endParaRPr lang="en-IE"/>
          </a:p>
        </p:txBody>
      </p:sp>
    </p:spTree>
    <p:extLst>
      <p:ext uri="{BB962C8B-B14F-4D97-AF65-F5344CB8AC3E}">
        <p14:creationId xmlns:p14="http://schemas.microsoft.com/office/powerpoint/2010/main" val="39084370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And our final post-submission check is a very specific technical point about your XML syntax.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Rule 4 – Make sure to use explicit closing tags. Self-closing tags are not allowed (</a:t>
            </a:r>
            <a:r>
              <a:rPr lang="en-IE" sz="1200" dirty="0" err="1">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ie</a:t>
            </a: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 /&gt; is not allowed). </a:t>
            </a:r>
          </a:p>
          <a:p>
            <a:pPr>
              <a:lnSpc>
                <a:spcPct val="107000"/>
              </a:lnSpc>
              <a:spcAft>
                <a:spcPts val="800"/>
              </a:spcAft>
              <a:buNone/>
            </a:pP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1200"/>
              </a:spcAft>
              <a:buNone/>
            </a:pPr>
            <a:r>
              <a:rPr lang="en-IE" sz="1200" dirty="0">
                <a:solidFill>
                  <a:srgbClr val="1B1C1D"/>
                </a:solidFill>
                <a:effectLst/>
                <a:latin typeface="Times New Roman" panose="02020603050405020304" pitchFamily="18" charset="0"/>
                <a:ea typeface="Times New Roman" panose="02020603050405020304" pitchFamily="18" charset="0"/>
                <a:cs typeface="Times New Roman" panose="02020603050405020304" pitchFamily="18" charset="0"/>
              </a:rPr>
              <a:t>The example in red shows this incorrect format. All of our examples on the website, and in this presentation, correctly use the explicit closing tags. </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28</a:t>
            </a:fld>
            <a:endParaRPr lang="en-IE"/>
          </a:p>
        </p:txBody>
      </p:sp>
    </p:spTree>
    <p:extLst>
      <p:ext uri="{BB962C8B-B14F-4D97-AF65-F5344CB8AC3E}">
        <p14:creationId xmlns:p14="http://schemas.microsoft.com/office/powerpoint/2010/main" val="24567730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29</a:t>
            </a:fld>
            <a:endParaRPr lang="en-IE"/>
          </a:p>
        </p:txBody>
      </p:sp>
    </p:spTree>
    <p:extLst>
      <p:ext uri="{BB962C8B-B14F-4D97-AF65-F5344CB8AC3E}">
        <p14:creationId xmlns:p14="http://schemas.microsoft.com/office/powerpoint/2010/main" val="2681275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a:t>
            </a:fld>
            <a:endParaRPr lang="en-IE"/>
          </a:p>
        </p:txBody>
      </p:sp>
    </p:spTree>
    <p:extLst>
      <p:ext uri="{BB962C8B-B14F-4D97-AF65-F5344CB8AC3E}">
        <p14:creationId xmlns:p14="http://schemas.microsoft.com/office/powerpoint/2010/main" val="2930609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B1718-72A7-ED07-F162-570CD49E8B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742869-9E28-E5E5-D1F2-512E819982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D906AE-7D66-B336-4005-9EECA1C0D40D}"/>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20EFB9D-038B-735A-AF45-8E60F0C93246}"/>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F1FE6709-C487-3108-1BA6-2A05EDBEA921}"/>
              </a:ext>
            </a:extLst>
          </p:cNvPr>
          <p:cNvSpPr>
            <a:spLocks noGrp="1"/>
          </p:cNvSpPr>
          <p:nvPr>
            <p:ph type="ftr" sz="quarter" idx="11"/>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A90BFEB1-622C-AC0E-26BC-81CD71C9AF0D}"/>
              </a:ext>
            </a:extLst>
          </p:cNvPr>
          <p:cNvSpPr>
            <a:spLocks noGrp="1"/>
          </p:cNvSpPr>
          <p:nvPr>
            <p:ph type="sldNum" sz="quarter" idx="12"/>
          </p:nvPr>
        </p:nvSpPr>
        <p:spPr/>
        <p:txBody>
          <a:bodyPr/>
          <a:lstStyle/>
          <a:p>
            <a:fld id="{EDF0A2F2-EB33-4162-89FE-5EB1BF7A693A}" type="slidenum">
              <a:rPr lang="en-IE" smtClean="0"/>
              <a:t>30</a:t>
            </a:fld>
            <a:endParaRPr lang="en-IE"/>
          </a:p>
        </p:txBody>
      </p:sp>
    </p:spTree>
    <p:extLst>
      <p:ext uri="{BB962C8B-B14F-4D97-AF65-F5344CB8AC3E}">
        <p14:creationId xmlns:p14="http://schemas.microsoft.com/office/powerpoint/2010/main" val="2715604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D7F89-88D0-163D-8475-8EB7AC0947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C66943-1377-15EF-6AFA-3F1ED746B6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B5BFBB-D9A1-4BC0-DD41-B479983EAE01}"/>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B2CF46E9-0D05-7771-29EE-B368CCDEE2A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7D3DFC2-DFCD-A69C-058D-980660918C91}"/>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340BE07A-A1A5-B0AB-C719-93FC6B42C715}"/>
              </a:ext>
            </a:extLst>
          </p:cNvPr>
          <p:cNvSpPr>
            <a:spLocks noGrp="1"/>
          </p:cNvSpPr>
          <p:nvPr>
            <p:ph type="sldNum" sz="quarter" idx="12"/>
          </p:nvPr>
        </p:nvSpPr>
        <p:spPr/>
        <p:txBody>
          <a:bodyPr/>
          <a:lstStyle/>
          <a:p>
            <a:fld id="{EDF0A2F2-EB33-4162-89FE-5EB1BF7A693A}" type="slidenum">
              <a:rPr lang="en-IE" smtClean="0"/>
              <a:t>31</a:t>
            </a:fld>
            <a:endParaRPr lang="en-IE"/>
          </a:p>
        </p:txBody>
      </p:sp>
    </p:spTree>
    <p:extLst>
      <p:ext uri="{BB962C8B-B14F-4D97-AF65-F5344CB8AC3E}">
        <p14:creationId xmlns:p14="http://schemas.microsoft.com/office/powerpoint/2010/main" val="17027462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During the test phase we will have dedicated resources to answer queries and log defects. Firms can continue to test the return after these dates, but there could be a delay in investigating any defects that are identified.  </a:t>
            </a:r>
          </a:p>
          <a:p>
            <a:endParaRPr lang="en-IE" dirty="0"/>
          </a:p>
          <a:p>
            <a:r>
              <a:rPr lang="en-IE" sz="1200" kern="1200" dirty="0">
                <a:solidFill>
                  <a:schemeClr val="tx1"/>
                </a:solidFill>
                <a:latin typeface="+mn-lt"/>
                <a:ea typeface="+mn-ea"/>
                <a:cs typeface="+mn-cs"/>
              </a:rPr>
              <a:t>If your firm doesn’t have an administrator set up with access to the Test Portal, please email </a:t>
            </a:r>
            <a:r>
              <a:rPr lang="en-IE" sz="1200" u="sng" kern="1200" dirty="0">
                <a:solidFill>
                  <a:schemeClr val="tx1"/>
                </a:solidFill>
                <a:effectLst/>
                <a:latin typeface="+mn-lt"/>
                <a:ea typeface="+mn-ea"/>
                <a:cs typeface="+mn-cs"/>
                <a:hlinkClick r:id="rId4"/>
              </a:rPr>
              <a:t>onlinereturns@centralbank.ie</a:t>
            </a:r>
            <a:r>
              <a:rPr lang="en-IE" sz="1200" u="sng" kern="1200" dirty="0">
                <a:solidFill>
                  <a:schemeClr val="tx1"/>
                </a:solidFill>
                <a:effectLst/>
                <a:latin typeface="+mn-lt"/>
                <a:ea typeface="+mn-ea"/>
                <a:cs typeface="+mn-cs"/>
              </a:rPr>
              <a:t> </a:t>
            </a:r>
            <a:r>
              <a:rPr lang="en-IE" sz="1200" kern="1200" dirty="0">
                <a:solidFill>
                  <a:schemeClr val="tx1"/>
                </a:solidFill>
                <a:latin typeface="+mn-lt"/>
                <a:ea typeface="+mn-ea"/>
                <a:cs typeface="+mn-cs"/>
              </a:rPr>
              <a:t>as soon as possible to ensure your access is set up in advance of testing. Make sure to emphasise in the email that you want access to the Test Portal.</a:t>
            </a:r>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32</a:t>
            </a:fld>
            <a:endParaRPr lang="en-IE"/>
          </a:p>
        </p:txBody>
      </p:sp>
    </p:spTree>
    <p:extLst>
      <p:ext uri="{BB962C8B-B14F-4D97-AF65-F5344CB8AC3E}">
        <p14:creationId xmlns:p14="http://schemas.microsoft.com/office/powerpoint/2010/main" val="9720261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IE" dirty="0"/>
              <a:t>If you come across issues when testing.</a:t>
            </a:r>
          </a:p>
          <a:p>
            <a:pPr lvl="0"/>
            <a:endParaRPr lang="en-IE" dirty="0"/>
          </a:p>
          <a:p>
            <a:pPr lvl="0"/>
            <a:r>
              <a:rPr lang="en-IE" dirty="0"/>
              <a:t>If the defect is an XSD taxonomy error, please correct the file to pass your own internal taxonomy checks.  We will not investigate any XSD taxonomy errors.  It is the responsibility of your institution to upload a valid return file.</a:t>
            </a:r>
          </a:p>
          <a:p>
            <a:pPr lvl="0"/>
            <a:endParaRPr lang="en-IE" dirty="0"/>
          </a:p>
          <a:p>
            <a:pPr lvl="0"/>
            <a:r>
              <a:rPr lang="en-IE" dirty="0"/>
              <a:t>If the defect is not XSD taxonomy related, please make sure that you can reproduce the defect before logging it.</a:t>
            </a:r>
          </a:p>
          <a:p>
            <a:pPr lvl="0"/>
            <a:endParaRPr lang="en-IE" dirty="0"/>
          </a:p>
          <a:p>
            <a:pPr lvl="0"/>
            <a:r>
              <a:rPr lang="en-IE" dirty="0"/>
              <a:t>To log a defect, please send details of the defect to </a:t>
            </a:r>
            <a:r>
              <a:rPr lang="en-IE" b="1" u="sng" dirty="0">
                <a:hlinkClick r:id="rId4"/>
              </a:rPr>
              <a:t>AML_Analytics@centralbank.ie</a:t>
            </a:r>
            <a:r>
              <a:rPr lang="en-IE" b="1" u="sng" dirty="0"/>
              <a:t>, </a:t>
            </a:r>
            <a:r>
              <a:rPr lang="en-IE" dirty="0"/>
              <a:t>providing as much information as possible, like step-by-step instructions to reproduce the defect, screenshots and the sample file causing the issue.</a:t>
            </a:r>
          </a:p>
          <a:p>
            <a:pPr lvl="0"/>
            <a:endParaRPr lang="en-IE" dirty="0"/>
          </a:p>
          <a:p>
            <a:pPr lvl="0"/>
            <a:r>
              <a:rPr lang="en-IE" dirty="0"/>
              <a:t>We will then investigate and get back to you about your defect.</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33</a:t>
            </a:fld>
            <a:endParaRPr lang="en-IE"/>
          </a:p>
        </p:txBody>
      </p:sp>
    </p:spTree>
    <p:extLst>
      <p:ext uri="{BB962C8B-B14F-4D97-AF65-F5344CB8AC3E}">
        <p14:creationId xmlns:p14="http://schemas.microsoft.com/office/powerpoint/2010/main" val="4959653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file name must follow the naming convention in the slide.  The reporting date for testing will be the 31</a:t>
            </a:r>
            <a:r>
              <a:rPr lang="en-IE" baseline="30000" dirty="0"/>
              <a:t>st</a:t>
            </a:r>
            <a:r>
              <a:rPr lang="en-IE" dirty="0"/>
              <a:t> of December 2025.</a:t>
            </a:r>
          </a:p>
          <a:p>
            <a:endParaRPr lang="en-IE" dirty="0"/>
          </a:p>
          <a:p>
            <a:r>
              <a:rPr lang="en-IE" dirty="0"/>
              <a:t>As part of our internal testing we uploaded large files, and they processed quickly on the Portal, so we do not expect any file size constraints.</a:t>
            </a:r>
          </a:p>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34</a:t>
            </a:fld>
            <a:endParaRPr lang="en-IE"/>
          </a:p>
        </p:txBody>
      </p:sp>
    </p:spTree>
    <p:extLst>
      <p:ext uri="{BB962C8B-B14F-4D97-AF65-F5344CB8AC3E}">
        <p14:creationId xmlns:p14="http://schemas.microsoft.com/office/powerpoint/2010/main" val="4090368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3BF3D-9B79-586C-4766-965641DE4C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F2C027-DE3E-42FC-A071-162EFDC40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30F52-5D57-9944-033C-C19B95D9DB52}"/>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1019362-BADA-BA8E-565D-D648FA39778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7AC211D-B881-0D4A-C52F-A0C5D2A259C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6A8BDEA1-BDA3-B4F8-D306-BD3097BD26E9}"/>
              </a:ext>
            </a:extLst>
          </p:cNvPr>
          <p:cNvSpPr>
            <a:spLocks noGrp="1"/>
          </p:cNvSpPr>
          <p:nvPr>
            <p:ph type="sldNum" sz="quarter" idx="12"/>
          </p:nvPr>
        </p:nvSpPr>
        <p:spPr/>
        <p:txBody>
          <a:bodyPr/>
          <a:lstStyle/>
          <a:p>
            <a:fld id="{EDF0A2F2-EB33-4162-89FE-5EB1BF7A693A}" type="slidenum">
              <a:rPr lang="en-IE" smtClean="0"/>
              <a:t>35</a:t>
            </a:fld>
            <a:endParaRPr lang="en-IE"/>
          </a:p>
        </p:txBody>
      </p:sp>
    </p:spTree>
    <p:extLst>
      <p:ext uri="{BB962C8B-B14F-4D97-AF65-F5344CB8AC3E}">
        <p14:creationId xmlns:p14="http://schemas.microsoft.com/office/powerpoint/2010/main" val="17550072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21D86-4E22-7C22-2FB2-D7E3D6A283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8B7553-454A-76B4-6D3C-C2489105BB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E6200E-CBB6-ABDE-8C21-B998C089F38E}"/>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384AC9B7-E23B-54BD-320B-F3A06A0DEF47}"/>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14EFD122-16F3-933D-599F-AAC583947603}"/>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E1EE4B2-5979-22DF-BD8F-691BB77488E3}"/>
              </a:ext>
            </a:extLst>
          </p:cNvPr>
          <p:cNvSpPr>
            <a:spLocks noGrp="1"/>
          </p:cNvSpPr>
          <p:nvPr>
            <p:ph type="sldNum" sz="quarter" idx="12"/>
          </p:nvPr>
        </p:nvSpPr>
        <p:spPr/>
        <p:txBody>
          <a:bodyPr/>
          <a:lstStyle/>
          <a:p>
            <a:fld id="{EDF0A2F2-EB33-4162-89FE-5EB1BF7A693A}" type="slidenum">
              <a:rPr lang="en-IE" smtClean="0"/>
              <a:t>36</a:t>
            </a:fld>
            <a:endParaRPr lang="en-IE"/>
          </a:p>
        </p:txBody>
      </p:sp>
    </p:spTree>
    <p:extLst>
      <p:ext uri="{BB962C8B-B14F-4D97-AF65-F5344CB8AC3E}">
        <p14:creationId xmlns:p14="http://schemas.microsoft.com/office/powerpoint/2010/main" val="26732598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4DF06-7B26-A506-AC08-8155B5762F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F5BF78-7164-65A1-EC2B-1DC556099E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D2BA85-EAED-25C7-BFFE-BB2F4128BA9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23C3C8AB-1B82-978B-F607-10038DE2C2B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200806C-329A-8B80-C0F0-795E7180DBE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15FF189A-4533-EBC4-A790-25711293B544}"/>
              </a:ext>
            </a:extLst>
          </p:cNvPr>
          <p:cNvSpPr>
            <a:spLocks noGrp="1"/>
          </p:cNvSpPr>
          <p:nvPr>
            <p:ph type="sldNum" sz="quarter" idx="12"/>
          </p:nvPr>
        </p:nvSpPr>
        <p:spPr/>
        <p:txBody>
          <a:bodyPr/>
          <a:lstStyle/>
          <a:p>
            <a:fld id="{EDF0A2F2-EB33-4162-89FE-5EB1BF7A693A}" type="slidenum">
              <a:rPr lang="en-IE" smtClean="0"/>
              <a:t>37</a:t>
            </a:fld>
            <a:endParaRPr lang="en-IE"/>
          </a:p>
        </p:txBody>
      </p:sp>
    </p:spTree>
    <p:extLst>
      <p:ext uri="{BB962C8B-B14F-4D97-AF65-F5344CB8AC3E}">
        <p14:creationId xmlns:p14="http://schemas.microsoft.com/office/powerpoint/2010/main" val="42888471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1E3B7-79F7-9AD2-B776-A27B948E6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B462B-AB51-ED96-A82A-98B0C105C3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DA04C6-10AE-9F5F-8BB9-F1B8D5DFCFEF}"/>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669C85D-A420-1DEE-F4A2-B13F2D07BCFD}"/>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3827C02-7BB0-A2C2-2FAD-774E29C148C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C5564D76-B569-6638-3963-AD03639D335C}"/>
              </a:ext>
            </a:extLst>
          </p:cNvPr>
          <p:cNvSpPr>
            <a:spLocks noGrp="1"/>
          </p:cNvSpPr>
          <p:nvPr>
            <p:ph type="sldNum" sz="quarter" idx="12"/>
          </p:nvPr>
        </p:nvSpPr>
        <p:spPr/>
        <p:txBody>
          <a:bodyPr/>
          <a:lstStyle/>
          <a:p>
            <a:fld id="{EDF0A2F2-EB33-4162-89FE-5EB1BF7A693A}" type="slidenum">
              <a:rPr lang="en-IE" smtClean="0"/>
              <a:t>38</a:t>
            </a:fld>
            <a:endParaRPr lang="en-IE"/>
          </a:p>
        </p:txBody>
      </p:sp>
    </p:spTree>
    <p:extLst>
      <p:ext uri="{BB962C8B-B14F-4D97-AF65-F5344CB8AC3E}">
        <p14:creationId xmlns:p14="http://schemas.microsoft.com/office/powerpoint/2010/main" val="28945484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6B85C-2C23-F4D6-E1E2-23DF1A2406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774A76-1A3E-2A9D-71F3-4E39BACDCA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A329CD-DA27-4147-2EF4-7C9D33CBEFB1}"/>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54B6BDC9-5199-1466-4E4A-65C5FC2B6271}"/>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BF4CBDC-3821-0824-1256-42EFD63F5EF5}"/>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C8BACF8A-F6B5-B734-3018-3989D3ECFDAC}"/>
              </a:ext>
            </a:extLst>
          </p:cNvPr>
          <p:cNvSpPr>
            <a:spLocks noGrp="1"/>
          </p:cNvSpPr>
          <p:nvPr>
            <p:ph type="sldNum" sz="quarter" idx="12"/>
          </p:nvPr>
        </p:nvSpPr>
        <p:spPr/>
        <p:txBody>
          <a:bodyPr/>
          <a:lstStyle/>
          <a:p>
            <a:fld id="{EDF0A2F2-EB33-4162-89FE-5EB1BF7A693A}" type="slidenum">
              <a:rPr lang="en-IE" smtClean="0"/>
              <a:t>39</a:t>
            </a:fld>
            <a:endParaRPr lang="en-IE"/>
          </a:p>
        </p:txBody>
      </p:sp>
    </p:spTree>
    <p:extLst>
      <p:ext uri="{BB962C8B-B14F-4D97-AF65-F5344CB8AC3E}">
        <p14:creationId xmlns:p14="http://schemas.microsoft.com/office/powerpoint/2010/main" val="1533431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9C02AC-00C8-9C44-D1A8-52FB215535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5749F8-1A5B-0112-48F5-985A0130AA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182CA-4C6B-8A0E-574B-B3804826F4C4}"/>
              </a:ext>
            </a:extLst>
          </p:cNvPr>
          <p:cNvSpPr>
            <a:spLocks noGrp="1"/>
          </p:cNvSpPr>
          <p:nvPr>
            <p:ph type="body" idx="1"/>
          </p:nvPr>
        </p:nvSpPr>
        <p:spPr/>
        <p:txBody>
          <a:bodyPr/>
          <a:lstStyle/>
          <a:p>
            <a:pPr lvl="1">
              <a:buFont typeface="Lato" panose="020F0502020204030203" pitchFamily="34" charset="0"/>
              <a:buNone/>
            </a:pPr>
            <a:r>
              <a:rPr lang="en-IE" sz="1600" dirty="0"/>
              <a:t>Several factors contributed to the decision to introduce the new REQ. </a:t>
            </a:r>
          </a:p>
          <a:p>
            <a:pPr lvl="1">
              <a:buFont typeface="Lato" panose="020F0502020204030203" pitchFamily="34" charset="0"/>
              <a:buNone/>
            </a:pPr>
            <a:endParaRPr lang="en-IE" sz="1600" dirty="0"/>
          </a:p>
          <a:p>
            <a:pPr marL="457200" marR="0" lvl="1" indent="0" algn="l" defTabSz="914400" rtl="0" eaLnBrk="1" fontAlgn="auto" latinLnBrk="0" hangingPunct="1">
              <a:lnSpc>
                <a:spcPct val="100000"/>
              </a:lnSpc>
              <a:spcBef>
                <a:spcPts val="0"/>
              </a:spcBef>
              <a:spcAft>
                <a:spcPts val="0"/>
              </a:spcAft>
              <a:buClrTx/>
              <a:buSzTx/>
              <a:buFont typeface="Lato" panose="020F0502020204030203" pitchFamily="34" charset="0"/>
              <a:buNone/>
              <a:tabLst/>
              <a:defRPr/>
            </a:pPr>
            <a:r>
              <a:rPr lang="en-IE" sz="1600" dirty="0"/>
              <a:t>The Central Bank has transformed our strategy </a:t>
            </a:r>
            <a:r>
              <a:rPr lang="en-US" sz="1600" dirty="0"/>
              <a:t>to accelerate the evolution of our risk-based supervisory approach, such that it becomes more data-driven, agile and scalable whilst having regard for FATF standards and recommendations. The new REQ </a:t>
            </a:r>
            <a:r>
              <a:rPr lang="en-IE" sz="1200" kern="1200" dirty="0">
                <a:solidFill>
                  <a:schemeClr val="tx1"/>
                </a:solidFill>
                <a:effectLst/>
                <a:latin typeface="+mn-lt"/>
                <a:ea typeface="+mn-ea"/>
                <a:cs typeface="+mn-cs"/>
              </a:rPr>
              <a:t>is also required in the context of meeting our obligations </a:t>
            </a:r>
            <a:r>
              <a:rPr lang="en-US" sz="1600" kern="1200" dirty="0">
                <a:solidFill>
                  <a:schemeClr val="tx1"/>
                </a:solidFill>
                <a:effectLst/>
                <a:latin typeface="+mn-lt"/>
                <a:ea typeface="+mn-ea"/>
                <a:cs typeface="+mn-cs"/>
              </a:rPr>
              <a:t>to</a:t>
            </a:r>
            <a:r>
              <a:rPr lang="en-US" sz="1600" dirty="0"/>
              <a:t> AMLA, the European Authority for Anti-Money Laundering and Countering the Financing of Terrorism. AMLA will coordinate national authorities to ensure the correct and consistent application of EU rules and this REQ </a:t>
            </a:r>
            <a:r>
              <a:rPr lang="en-IE" sz="1200" kern="1200" dirty="0">
                <a:solidFill>
                  <a:schemeClr val="tx1"/>
                </a:solidFill>
                <a:effectLst/>
                <a:latin typeface="+mn-lt"/>
                <a:ea typeface="+mn-ea"/>
                <a:cs typeface="+mn-cs"/>
              </a:rPr>
              <a:t>will seek to cover the data points that are required to be collected on behalf of AMLA</a:t>
            </a:r>
            <a:r>
              <a:rPr lang="en-US" sz="1600" dirty="0"/>
              <a:t>.  </a:t>
            </a:r>
            <a:endParaRPr lang="en-IE" dirty="0"/>
          </a:p>
          <a:p>
            <a:endParaRPr lang="en-IE" dirty="0"/>
          </a:p>
          <a:p>
            <a:r>
              <a:rPr lang="en-IE" dirty="0"/>
              <a:t>Whilst a number of the data points will be used to risk rate the firms there are also a number of other uses for the data points.</a:t>
            </a:r>
          </a:p>
          <a:p>
            <a:endParaRPr lang="en-IE" dirty="0"/>
          </a:p>
          <a:p>
            <a:r>
              <a:rPr lang="en-IE" dirty="0"/>
              <a:t>Answering No to a question is not necessarily a Red Flag as some data points will not be used for risk rating, some are included to feed into National Risk Assessments, and some for Central Bank Thematic and Sectoral Reviews. REQs have been designed for each Sector but individual business models will mean not all questions will be relevant depending on the business model of your institution, while every question may not be applicable, every data point must be completed.</a:t>
            </a:r>
          </a:p>
          <a:p>
            <a:r>
              <a:rPr lang="en-IE" dirty="0"/>
              <a:t>The </a:t>
            </a:r>
            <a:r>
              <a:rPr lang="en-US" sz="1200" b="0" i="0" kern="1200" dirty="0">
                <a:solidFill>
                  <a:schemeClr val="tx1"/>
                </a:solidFill>
                <a:effectLst/>
                <a:latin typeface="+mn-lt"/>
                <a:ea typeface="+mn-ea"/>
                <a:cs typeface="+mn-cs"/>
              </a:rPr>
              <a:t>guidance details what to enter for each variable type if a question is not applicable to your institution and Stephen will go through these later.</a:t>
            </a:r>
          </a:p>
          <a:p>
            <a:endParaRPr lang="en-IE" dirty="0"/>
          </a:p>
          <a:p>
            <a:endParaRPr lang="en-IE" dirty="0"/>
          </a:p>
        </p:txBody>
      </p:sp>
      <p:sp>
        <p:nvSpPr>
          <p:cNvPr id="4" name="Header Placeholder 3">
            <a:extLst>
              <a:ext uri="{FF2B5EF4-FFF2-40B4-BE49-F238E27FC236}">
                <a16:creationId xmlns:a16="http://schemas.microsoft.com/office/drawing/2014/main" id="{FFB884EF-21DA-5B42-65B7-5CA4E34FB1D8}"/>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AA89451-FC76-59B9-3F78-274A8731A74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72AAD66-2BAD-F1F4-FD6B-E8699E825782}"/>
              </a:ext>
            </a:extLst>
          </p:cNvPr>
          <p:cNvSpPr>
            <a:spLocks noGrp="1"/>
          </p:cNvSpPr>
          <p:nvPr>
            <p:ph type="sldNum" sz="quarter" idx="12"/>
          </p:nvPr>
        </p:nvSpPr>
        <p:spPr/>
        <p:txBody>
          <a:bodyPr/>
          <a:lstStyle/>
          <a:p>
            <a:fld id="{EDF0A2F2-EB33-4162-89FE-5EB1BF7A693A}" type="slidenum">
              <a:rPr lang="en-IE" smtClean="0"/>
              <a:t>4</a:t>
            </a:fld>
            <a:endParaRPr lang="en-IE"/>
          </a:p>
        </p:txBody>
      </p:sp>
    </p:spTree>
    <p:extLst>
      <p:ext uri="{BB962C8B-B14F-4D97-AF65-F5344CB8AC3E}">
        <p14:creationId xmlns:p14="http://schemas.microsoft.com/office/powerpoint/2010/main" val="1154920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FC69F-AE21-1497-4F54-12E51B0F00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8554BE-9604-42F2-212C-5A54C210FC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292518-DA40-7B43-EF2F-AB8E9141AF29}"/>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74EA62CE-342E-819D-60AB-91097705A881}"/>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8E009160-7093-68ED-DC87-AA7A3BE0C4C4}"/>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B707E2F-F52F-6EF3-096B-B2C92DE633F6}"/>
              </a:ext>
            </a:extLst>
          </p:cNvPr>
          <p:cNvSpPr>
            <a:spLocks noGrp="1"/>
          </p:cNvSpPr>
          <p:nvPr>
            <p:ph type="sldNum" sz="quarter" idx="12"/>
          </p:nvPr>
        </p:nvSpPr>
        <p:spPr/>
        <p:txBody>
          <a:bodyPr/>
          <a:lstStyle/>
          <a:p>
            <a:fld id="{EDF0A2F2-EB33-4162-89FE-5EB1BF7A693A}" type="slidenum">
              <a:rPr lang="en-IE" smtClean="0"/>
              <a:t>40</a:t>
            </a:fld>
            <a:endParaRPr lang="en-IE"/>
          </a:p>
        </p:txBody>
      </p:sp>
    </p:spTree>
    <p:extLst>
      <p:ext uri="{BB962C8B-B14F-4D97-AF65-F5344CB8AC3E}">
        <p14:creationId xmlns:p14="http://schemas.microsoft.com/office/powerpoint/2010/main" val="6515818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DFC0B-E7AC-04DC-8AB3-9BA646C993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CA95E5-BEB2-F89F-C54D-B794713280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13084F-7064-299F-AA38-6D678B62E0F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B1E1D2A9-1B63-15AB-B886-BC58DD4B2DC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496CAF18-01A7-19A9-4983-01E8C19AE911}"/>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79D5240F-6AAE-5E1B-CBDC-A990B023F998}"/>
              </a:ext>
            </a:extLst>
          </p:cNvPr>
          <p:cNvSpPr>
            <a:spLocks noGrp="1"/>
          </p:cNvSpPr>
          <p:nvPr>
            <p:ph type="sldNum" sz="quarter" idx="12"/>
          </p:nvPr>
        </p:nvSpPr>
        <p:spPr/>
        <p:txBody>
          <a:bodyPr/>
          <a:lstStyle/>
          <a:p>
            <a:fld id="{EDF0A2F2-EB33-4162-89FE-5EB1BF7A693A}" type="slidenum">
              <a:rPr lang="en-IE" smtClean="0"/>
              <a:t>41</a:t>
            </a:fld>
            <a:endParaRPr lang="en-IE"/>
          </a:p>
        </p:txBody>
      </p:sp>
    </p:spTree>
    <p:extLst>
      <p:ext uri="{BB962C8B-B14F-4D97-AF65-F5344CB8AC3E}">
        <p14:creationId xmlns:p14="http://schemas.microsoft.com/office/powerpoint/2010/main" val="407408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345237-6CF8-FEA5-F786-881D8082CB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774C6F-08F5-3B94-2461-603D01711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1BAA0B-60AF-79B6-7269-0DC7B331888E}"/>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D2094034-123F-8845-C9BB-8488809718C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A1174D03-4B4E-09D5-362F-12B078FD7F84}"/>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DC4C9BD5-0621-92C2-7AD5-219B7DA56E6C}"/>
              </a:ext>
            </a:extLst>
          </p:cNvPr>
          <p:cNvSpPr>
            <a:spLocks noGrp="1"/>
          </p:cNvSpPr>
          <p:nvPr>
            <p:ph type="sldNum" sz="quarter" idx="12"/>
          </p:nvPr>
        </p:nvSpPr>
        <p:spPr/>
        <p:txBody>
          <a:bodyPr/>
          <a:lstStyle/>
          <a:p>
            <a:fld id="{EDF0A2F2-EB33-4162-89FE-5EB1BF7A693A}" type="slidenum">
              <a:rPr lang="en-IE" smtClean="0"/>
              <a:t>42</a:t>
            </a:fld>
            <a:endParaRPr lang="en-IE"/>
          </a:p>
        </p:txBody>
      </p:sp>
    </p:spTree>
    <p:extLst>
      <p:ext uri="{BB962C8B-B14F-4D97-AF65-F5344CB8AC3E}">
        <p14:creationId xmlns:p14="http://schemas.microsoft.com/office/powerpoint/2010/main" val="5753693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F4D8A-FEDA-2A9F-4874-2C2FD7150A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583E62-987A-38D9-D677-35B73849F9B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68C279-BF69-A118-3663-1B4F91D24BE5}"/>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437270CF-43F1-DF4D-2DFE-A0C0D6020D9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F501F0E-FECD-C4DD-C71F-2E3D78309EE9}"/>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870326F0-1724-C08C-9DE2-7D0CAEFDC5FA}"/>
              </a:ext>
            </a:extLst>
          </p:cNvPr>
          <p:cNvSpPr>
            <a:spLocks noGrp="1"/>
          </p:cNvSpPr>
          <p:nvPr>
            <p:ph type="sldNum" sz="quarter" idx="12"/>
          </p:nvPr>
        </p:nvSpPr>
        <p:spPr/>
        <p:txBody>
          <a:bodyPr/>
          <a:lstStyle/>
          <a:p>
            <a:fld id="{EDF0A2F2-EB33-4162-89FE-5EB1BF7A693A}" type="slidenum">
              <a:rPr lang="en-IE" smtClean="0"/>
              <a:t>43</a:t>
            </a:fld>
            <a:endParaRPr lang="en-IE"/>
          </a:p>
        </p:txBody>
      </p:sp>
    </p:spTree>
    <p:extLst>
      <p:ext uri="{BB962C8B-B14F-4D97-AF65-F5344CB8AC3E}">
        <p14:creationId xmlns:p14="http://schemas.microsoft.com/office/powerpoint/2010/main" val="20615832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FBDCF3-3B06-CE43-F37B-39857C673F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11B2A6-3B34-65E2-3B12-7D7A0923BA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33B33C-1F9B-02D0-3103-E8720E9996C6}"/>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843292F3-5652-85AA-B2EA-19759AB01BCC}"/>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2ECDF54-4EC5-7B7B-8A1E-6A792CE523F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0B2EFF46-B3A5-FA71-0A78-A017B95395DC}"/>
              </a:ext>
            </a:extLst>
          </p:cNvPr>
          <p:cNvSpPr>
            <a:spLocks noGrp="1"/>
          </p:cNvSpPr>
          <p:nvPr>
            <p:ph type="sldNum" sz="quarter" idx="12"/>
          </p:nvPr>
        </p:nvSpPr>
        <p:spPr/>
        <p:txBody>
          <a:bodyPr/>
          <a:lstStyle/>
          <a:p>
            <a:fld id="{EDF0A2F2-EB33-4162-89FE-5EB1BF7A693A}" type="slidenum">
              <a:rPr lang="en-IE" smtClean="0"/>
              <a:t>44</a:t>
            </a:fld>
            <a:endParaRPr lang="en-IE"/>
          </a:p>
        </p:txBody>
      </p:sp>
    </p:spTree>
    <p:extLst>
      <p:ext uri="{BB962C8B-B14F-4D97-AF65-F5344CB8AC3E}">
        <p14:creationId xmlns:p14="http://schemas.microsoft.com/office/powerpoint/2010/main" val="39079676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C316E-8AF4-4249-1323-16EF6C6C1C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F7E8E8-B960-AA1C-B38E-EE8EE821CA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F214D6-F171-E472-A287-03ACF2CDC8BC}"/>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C66CA4B1-64C2-6BF2-858E-CF45A4012054}"/>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B4022439-4D59-03A3-D98C-DD2FB674738B}"/>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E46ACE-90FA-765F-CF4A-ADB8075D1ACE}"/>
              </a:ext>
            </a:extLst>
          </p:cNvPr>
          <p:cNvSpPr>
            <a:spLocks noGrp="1"/>
          </p:cNvSpPr>
          <p:nvPr>
            <p:ph type="sldNum" sz="quarter" idx="12"/>
          </p:nvPr>
        </p:nvSpPr>
        <p:spPr/>
        <p:txBody>
          <a:bodyPr/>
          <a:lstStyle/>
          <a:p>
            <a:fld id="{EDF0A2F2-EB33-4162-89FE-5EB1BF7A693A}" type="slidenum">
              <a:rPr lang="en-IE" smtClean="0"/>
              <a:t>45</a:t>
            </a:fld>
            <a:endParaRPr lang="en-IE"/>
          </a:p>
        </p:txBody>
      </p:sp>
    </p:spTree>
    <p:extLst>
      <p:ext uri="{BB962C8B-B14F-4D97-AF65-F5344CB8AC3E}">
        <p14:creationId xmlns:p14="http://schemas.microsoft.com/office/powerpoint/2010/main" val="13801224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46</a:t>
            </a:fld>
            <a:endParaRPr lang="en-IE"/>
          </a:p>
        </p:txBody>
      </p:sp>
    </p:spTree>
    <p:extLst>
      <p:ext uri="{BB962C8B-B14F-4D97-AF65-F5344CB8AC3E}">
        <p14:creationId xmlns:p14="http://schemas.microsoft.com/office/powerpoint/2010/main" val="15790157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F31D0-B830-2345-55F0-2FF143586C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638D3-DCC6-A749-28BD-E52382DA6D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7C2BDC-5C3A-D9F6-1125-BD879AC56BC4}"/>
              </a:ext>
            </a:extLst>
          </p:cNvPr>
          <p:cNvSpPr>
            <a:spLocks noGrp="1"/>
          </p:cNvSpPr>
          <p:nvPr>
            <p:ph type="body" idx="1"/>
          </p:nvPr>
        </p:nvSpPr>
        <p:spPr/>
        <p:txBody>
          <a:bodyPr/>
          <a:lstStyle/>
          <a:p>
            <a:endParaRPr lang="en-IE"/>
          </a:p>
        </p:txBody>
      </p:sp>
      <p:sp>
        <p:nvSpPr>
          <p:cNvPr id="4" name="Header Placeholder 3">
            <a:extLst>
              <a:ext uri="{FF2B5EF4-FFF2-40B4-BE49-F238E27FC236}">
                <a16:creationId xmlns:a16="http://schemas.microsoft.com/office/drawing/2014/main" id="{0DA03F55-0CF2-7F37-EC26-6274D965EFE3}"/>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9692A62B-F686-897C-2216-2DA1650B3466}"/>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4D10EC5D-3ED0-0D2A-6D11-5F2C5A0327D7}"/>
              </a:ext>
            </a:extLst>
          </p:cNvPr>
          <p:cNvSpPr>
            <a:spLocks noGrp="1"/>
          </p:cNvSpPr>
          <p:nvPr>
            <p:ph type="sldNum" sz="quarter" idx="12"/>
          </p:nvPr>
        </p:nvSpPr>
        <p:spPr/>
        <p:txBody>
          <a:bodyPr/>
          <a:lstStyle/>
          <a:p>
            <a:fld id="{EDF0A2F2-EB33-4162-89FE-5EB1BF7A693A}" type="slidenum">
              <a:rPr lang="en-IE" smtClean="0"/>
              <a:t>47</a:t>
            </a:fld>
            <a:endParaRPr lang="en-IE"/>
          </a:p>
        </p:txBody>
      </p:sp>
    </p:spTree>
    <p:extLst>
      <p:ext uri="{BB962C8B-B14F-4D97-AF65-F5344CB8AC3E}">
        <p14:creationId xmlns:p14="http://schemas.microsoft.com/office/powerpoint/2010/main" val="19794808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3CAAA-97B2-9369-6437-47B95107D8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7B488F-B0B2-FC4A-5126-16BFBD910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890246-0A54-0020-8399-188BCA12AC2F}"/>
              </a:ext>
            </a:extLst>
          </p:cNvPr>
          <p:cNvSpPr>
            <a:spLocks noGrp="1"/>
          </p:cNvSpPr>
          <p:nvPr>
            <p:ph type="body" idx="1"/>
          </p:nvPr>
        </p:nvSpPr>
        <p:spPr/>
        <p:txBody>
          <a:bodyPr/>
          <a:lstStyle/>
          <a:p>
            <a:r>
              <a:rPr lang="en-IE" dirty="0"/>
              <a:t>The Central Bank AML Strategy was previously mainly driven by Onsite Inspections and Thematic Reviews. To run thematic reviews we required ad-hoc data requests from firms, going forward such data should come directly from the REQ and </a:t>
            </a:r>
            <a:r>
              <a:rPr lang="en-US" dirty="0"/>
              <a:t>the number of ad hoc data requests will therefore be reduced. </a:t>
            </a:r>
            <a:r>
              <a:rPr lang="en-IE" dirty="0"/>
              <a:t> </a:t>
            </a:r>
          </a:p>
          <a:p>
            <a:endParaRPr lang="en-IE" dirty="0"/>
          </a:p>
          <a:p>
            <a:r>
              <a:rPr lang="en-IE" sz="1200" kern="1200" dirty="0">
                <a:solidFill>
                  <a:schemeClr val="tx1"/>
                </a:solidFill>
                <a:effectLst/>
                <a:latin typeface="+mn-lt"/>
                <a:ea typeface="+mn-ea"/>
                <a:cs typeface="+mn-cs"/>
              </a:rPr>
              <a:t>Similarly, we expect the REQ data to help ensure that onsite inspections.. </a:t>
            </a:r>
            <a:endParaRPr lang="en-IE" dirty="0"/>
          </a:p>
        </p:txBody>
      </p:sp>
      <p:sp>
        <p:nvSpPr>
          <p:cNvPr id="4" name="Header Placeholder 3">
            <a:extLst>
              <a:ext uri="{FF2B5EF4-FFF2-40B4-BE49-F238E27FC236}">
                <a16:creationId xmlns:a16="http://schemas.microsoft.com/office/drawing/2014/main" id="{8D4A1F7C-A246-5CF6-A22A-EE34760AB90A}"/>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E3B99F20-7DF2-7C6E-9B0B-7C0F3842C54E}"/>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75D5853D-3816-06BE-5EE7-542A988F00B3}"/>
              </a:ext>
            </a:extLst>
          </p:cNvPr>
          <p:cNvSpPr>
            <a:spLocks noGrp="1"/>
          </p:cNvSpPr>
          <p:nvPr>
            <p:ph type="sldNum" sz="quarter" idx="12"/>
          </p:nvPr>
        </p:nvSpPr>
        <p:spPr/>
        <p:txBody>
          <a:bodyPr/>
          <a:lstStyle/>
          <a:p>
            <a:fld id="{EDF0A2F2-EB33-4162-89FE-5EB1BF7A693A}" type="slidenum">
              <a:rPr lang="en-IE" smtClean="0"/>
              <a:t>5</a:t>
            </a:fld>
            <a:endParaRPr lang="en-IE"/>
          </a:p>
        </p:txBody>
      </p:sp>
    </p:spTree>
    <p:extLst>
      <p:ext uri="{BB962C8B-B14F-4D97-AF65-F5344CB8AC3E}">
        <p14:creationId xmlns:p14="http://schemas.microsoft.com/office/powerpoint/2010/main" val="4172552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3B5A8-67EE-670C-696C-B65EEC3CF1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A29005-163C-A3C7-48E1-61B9BDF4DF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98CD99-3E54-218A-9486-209BCDBCD915}"/>
              </a:ext>
            </a:extLst>
          </p:cNvPr>
          <p:cNvSpPr>
            <a:spLocks noGrp="1"/>
          </p:cNvSpPr>
          <p:nvPr>
            <p:ph type="body" idx="1"/>
          </p:nvPr>
        </p:nvSpPr>
        <p:spPr/>
        <p:txBody>
          <a:bodyPr/>
          <a:lstStyle/>
          <a:p>
            <a:r>
              <a:rPr lang="en-IE" sz="1200" kern="1200" dirty="0">
                <a:solidFill>
                  <a:schemeClr val="tx1"/>
                </a:solidFill>
                <a:effectLst/>
                <a:latin typeface="+mn-lt"/>
                <a:ea typeface="+mn-ea"/>
                <a:cs typeface="+mn-cs"/>
              </a:rPr>
              <a:t>will become more targeted. </a:t>
            </a:r>
            <a:endParaRPr lang="en-IE" dirty="0"/>
          </a:p>
        </p:txBody>
      </p:sp>
      <p:sp>
        <p:nvSpPr>
          <p:cNvPr id="4" name="Header Placeholder 3">
            <a:extLst>
              <a:ext uri="{FF2B5EF4-FFF2-40B4-BE49-F238E27FC236}">
                <a16:creationId xmlns:a16="http://schemas.microsoft.com/office/drawing/2014/main" id="{B5FD58BE-9972-84AD-1F72-DB2EBCFA1355}"/>
              </a:ext>
            </a:extLst>
          </p:cNvPr>
          <p:cNvSpPr>
            <a:spLocks noGrp="1"/>
          </p:cNvSpPr>
          <p:nvPr>
            <p:ph type="hdr" sz="quarter" idx="10"/>
          </p:nvPr>
        </p:nvSpPr>
        <p:spPr/>
        <p:txBody>
          <a:bodyPr/>
          <a:lstStyle/>
          <a:p>
            <a:endParaRPr lang="en-IE"/>
          </a:p>
        </p:txBody>
      </p:sp>
      <p:sp>
        <p:nvSpPr>
          <p:cNvPr id="5" name="Footer Placeholder 4">
            <a:extLst>
              <a:ext uri="{FF2B5EF4-FFF2-40B4-BE49-F238E27FC236}">
                <a16:creationId xmlns:a16="http://schemas.microsoft.com/office/drawing/2014/main" id="{300BF0C9-3D3B-C2B9-C450-DBF91D096862}"/>
              </a:ext>
            </a:extLst>
          </p:cNvPr>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a:extLst>
              <a:ext uri="{FF2B5EF4-FFF2-40B4-BE49-F238E27FC236}">
                <a16:creationId xmlns:a16="http://schemas.microsoft.com/office/drawing/2014/main" id="{BA5555F5-6E65-6DDB-5047-489BE67F797B}"/>
              </a:ext>
            </a:extLst>
          </p:cNvPr>
          <p:cNvSpPr>
            <a:spLocks noGrp="1"/>
          </p:cNvSpPr>
          <p:nvPr>
            <p:ph type="sldNum" sz="quarter" idx="12"/>
          </p:nvPr>
        </p:nvSpPr>
        <p:spPr/>
        <p:txBody>
          <a:bodyPr/>
          <a:lstStyle/>
          <a:p>
            <a:fld id="{EDF0A2F2-EB33-4162-89FE-5EB1BF7A693A}" type="slidenum">
              <a:rPr lang="en-IE" smtClean="0"/>
              <a:t>6</a:t>
            </a:fld>
            <a:endParaRPr lang="en-IE"/>
          </a:p>
        </p:txBody>
      </p:sp>
    </p:spTree>
    <p:extLst>
      <p:ext uri="{BB962C8B-B14F-4D97-AF65-F5344CB8AC3E}">
        <p14:creationId xmlns:p14="http://schemas.microsoft.com/office/powerpoint/2010/main" val="38101528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042BF-AA00-F841-8625-515FB03C97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1AEF7-4562-EEE2-1A10-8600A34054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8BF0E-A01E-A1A0-7A2C-0B86F5F300C5}"/>
              </a:ext>
            </a:extLst>
          </p:cNvPr>
          <p:cNvSpPr>
            <a:spLocks noGrp="1"/>
          </p:cNvSpPr>
          <p:nvPr>
            <p:ph type="body" idx="1"/>
          </p:nvPr>
        </p:nvSpPr>
        <p:spPr/>
        <p:txBody>
          <a:bodyPr/>
          <a:lstStyle/>
          <a:p>
            <a:endParaRPr lang="en-IE" dirty="0"/>
          </a:p>
        </p:txBody>
      </p:sp>
      <p:sp>
        <p:nvSpPr>
          <p:cNvPr id="4" name="Header Placeholder 3">
            <a:extLst>
              <a:ext uri="{FF2B5EF4-FFF2-40B4-BE49-F238E27FC236}">
                <a16:creationId xmlns:a16="http://schemas.microsoft.com/office/drawing/2014/main" id="{F4FF9D1A-C098-72FB-3703-2372FC41430A}"/>
              </a:ext>
            </a:extLst>
          </p:cNvPr>
          <p:cNvSpPr>
            <a:spLocks noGrp="1"/>
          </p:cNvSpPr>
          <p:nvPr>
            <p:ph type="hdr" sz="quarter"/>
          </p:nvPr>
        </p:nvSpPr>
        <p:spPr/>
        <p:txBody>
          <a:bodyPr/>
          <a:lstStyle/>
          <a:p>
            <a:endParaRPr lang="en-IE"/>
          </a:p>
        </p:txBody>
      </p:sp>
      <p:sp>
        <p:nvSpPr>
          <p:cNvPr id="5" name="Footer Placeholder 4">
            <a:extLst>
              <a:ext uri="{FF2B5EF4-FFF2-40B4-BE49-F238E27FC236}">
                <a16:creationId xmlns:a16="http://schemas.microsoft.com/office/drawing/2014/main" id="{7EBDF1A4-C04E-6256-2601-6D5FAB682C38}"/>
              </a:ext>
            </a:extLst>
          </p:cNvPr>
          <p:cNvSpPr>
            <a:spLocks noGrp="1"/>
          </p:cNvSpPr>
          <p:nvPr>
            <p:ph type="ftr" sz="quarter" idx="4"/>
            <p:custDataLst>
              <p:tags r:id="rId1"/>
            </p:custDataLst>
          </p:nvPr>
        </p:nvSpPr>
        <p:spPr/>
        <p:txBody>
          <a:bodyPr/>
          <a:lstStyle/>
          <a:p>
            <a:r>
              <a:rPr lang="en-IE"/>
              <a:t> </a:t>
            </a:r>
          </a:p>
        </p:txBody>
      </p:sp>
      <p:sp>
        <p:nvSpPr>
          <p:cNvPr id="6" name="Slide Number Placeholder 5">
            <a:extLst>
              <a:ext uri="{FF2B5EF4-FFF2-40B4-BE49-F238E27FC236}">
                <a16:creationId xmlns:a16="http://schemas.microsoft.com/office/drawing/2014/main" id="{D5968DA9-B610-526F-C45E-F2F4ED58469C}"/>
              </a:ext>
            </a:extLst>
          </p:cNvPr>
          <p:cNvSpPr>
            <a:spLocks noGrp="1"/>
          </p:cNvSpPr>
          <p:nvPr>
            <p:ph type="sldNum" sz="quarter" idx="5"/>
          </p:nvPr>
        </p:nvSpPr>
        <p:spPr/>
        <p:txBody>
          <a:bodyPr/>
          <a:lstStyle/>
          <a:p>
            <a:fld id="{EDF0A2F2-EB33-4162-89FE-5EB1BF7A693A}" type="slidenum">
              <a:rPr lang="en-IE" smtClean="0"/>
              <a:t>7</a:t>
            </a:fld>
            <a:endParaRPr lang="en-IE"/>
          </a:p>
        </p:txBody>
      </p:sp>
    </p:spTree>
    <p:extLst>
      <p:ext uri="{BB962C8B-B14F-4D97-AF65-F5344CB8AC3E}">
        <p14:creationId xmlns:p14="http://schemas.microsoft.com/office/powerpoint/2010/main" val="24911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REQ Guidance Notes are available on our website and the REQ should not be completed without first reviewing this guidance. </a:t>
            </a:r>
          </a:p>
          <a:p>
            <a:endParaRPr lang="en-US" dirty="0"/>
          </a:p>
          <a:p>
            <a:r>
              <a:rPr lang="en-US" dirty="0"/>
              <a:t>All values should be entered in Euro. Exchange rate can be based on the time of the transactions if available or can be as at the reference date.</a:t>
            </a:r>
          </a:p>
          <a:p>
            <a:endParaRPr lang="en-US" dirty="0"/>
          </a:p>
          <a:p>
            <a:r>
              <a:rPr lang="en-US" dirty="0"/>
              <a:t>All questions are mandatory.</a:t>
            </a:r>
          </a:p>
          <a:p>
            <a:endParaRPr lang="en-US" dirty="0"/>
          </a:p>
          <a:p>
            <a:r>
              <a:rPr lang="en-US" dirty="0"/>
              <a:t>Several data points are requested for only ACTIVE customers, i.e. customers who have transacted in the preceding calendar year, where this is the case, it will be mentioned in the guidance, otherwise assume the question refers to all customers.</a:t>
            </a:r>
          </a:p>
          <a:p>
            <a:endParaRPr lang="en-US" dirty="0"/>
          </a:p>
          <a:p>
            <a:r>
              <a:rPr lang="en-US" dirty="0"/>
              <a:t>Transaction data based on customer risk ratings can use the ratings as at the reference date, even if customer risk rating has changed during the year.</a:t>
            </a:r>
          </a:p>
          <a:p>
            <a:endParaRPr lang="en-US" dirty="0"/>
          </a:p>
          <a:p>
            <a:r>
              <a:rPr lang="en-US" dirty="0"/>
              <a:t>Definitions are in line with definitions in the CJA 2010 and the AML Regulation and the AML Directive.</a:t>
            </a:r>
          </a:p>
          <a:p>
            <a:endParaRPr lang="en-US" dirty="0"/>
          </a:p>
          <a:p>
            <a:r>
              <a:rPr lang="en-US" dirty="0"/>
              <a:t>There have been a couple of minor updates to the guidance document since it was published in June, e.g. to fix broken links, please make sure you are always using the latest version that is on the website. </a:t>
            </a:r>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8</a:t>
            </a:fld>
            <a:endParaRPr lang="en-IE"/>
          </a:p>
        </p:txBody>
      </p:sp>
    </p:spTree>
    <p:extLst>
      <p:ext uri="{BB962C8B-B14F-4D97-AF65-F5344CB8AC3E}">
        <p14:creationId xmlns:p14="http://schemas.microsoft.com/office/powerpoint/2010/main" val="149094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Header Placeholder 3"/>
          <p:cNvSpPr>
            <a:spLocks noGrp="1"/>
          </p:cNvSpPr>
          <p:nvPr>
            <p:ph type="hdr" sz="quarter" idx="10"/>
          </p:nvPr>
        </p:nvSpPr>
        <p:spPr/>
        <p:txBody>
          <a:bodyPr/>
          <a:lstStyle/>
          <a:p>
            <a:endParaRPr lang="en-IE"/>
          </a:p>
        </p:txBody>
      </p:sp>
      <p:sp>
        <p:nvSpPr>
          <p:cNvPr id="5" name="Footer Placeholder 4"/>
          <p:cNvSpPr>
            <a:spLocks noGrp="1"/>
          </p:cNvSpPr>
          <p:nvPr>
            <p:ph type="ftr" sz="quarter" idx="11"/>
            <p:custDataLst>
              <p:tags r:id="rId1"/>
            </p:custDataLst>
          </p:nvPr>
        </p:nvSpPr>
        <p:spPr>
          <a:xfrm>
            <a:off x="0" y="9430091"/>
            <a:ext cx="6797675" cy="498134"/>
          </a:xfrm>
        </p:spPr>
        <p:txBody>
          <a:bodyPr/>
          <a:lstStyle/>
          <a:p>
            <a:r>
              <a:rPr lang="en-IE"/>
              <a:t> </a:t>
            </a:r>
          </a:p>
        </p:txBody>
      </p:sp>
      <p:sp>
        <p:nvSpPr>
          <p:cNvPr id="6" name="Slide Number Placeholder 5"/>
          <p:cNvSpPr>
            <a:spLocks noGrp="1"/>
          </p:cNvSpPr>
          <p:nvPr>
            <p:ph type="sldNum" sz="quarter" idx="12"/>
          </p:nvPr>
        </p:nvSpPr>
        <p:spPr/>
        <p:txBody>
          <a:bodyPr/>
          <a:lstStyle/>
          <a:p>
            <a:fld id="{EDF0A2F2-EB33-4162-89FE-5EB1BF7A693A}" type="slidenum">
              <a:rPr lang="en-IE" smtClean="0"/>
              <a:t>9</a:t>
            </a:fld>
            <a:endParaRPr lang="en-IE"/>
          </a:p>
        </p:txBody>
      </p:sp>
    </p:spTree>
    <p:extLst>
      <p:ext uri="{BB962C8B-B14F-4D97-AF65-F5344CB8AC3E}">
        <p14:creationId xmlns:p14="http://schemas.microsoft.com/office/powerpoint/2010/main" val="18984547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txBody>
          <a:bodyPr/>
          <a:lstStyle/>
          <a:p>
            <a:endParaRPr lang="en-IE"/>
          </a:p>
        </p:txBody>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1716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Purple)">
    <p:spTree>
      <p:nvGrpSpPr>
        <p:cNvPr id="1" name=""/>
        <p:cNvGrpSpPr/>
        <p:nvPr/>
      </p:nvGrpSpPr>
      <p:grpSpPr>
        <a:xfrm>
          <a:off x="0" y="0"/>
          <a:ext cx="0" cy="0"/>
          <a:chOff x="0" y="0"/>
          <a:chExt cx="0" cy="0"/>
        </a:xfrm>
      </p:grpSpPr>
      <p:sp>
        <p:nvSpPr>
          <p:cNvPr id="8" name="Rectangle 1"/>
          <p:cNvSpPr/>
          <p:nvPr userDrawn="1"/>
        </p:nvSpPr>
        <p:spPr>
          <a:xfrm>
            <a:off x="0" y="2831552"/>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07469"/>
            <a:ext cx="7225398" cy="725864"/>
          </a:xfrm>
        </p:spPr>
        <p:txBody>
          <a:bodyPr anchor="b">
            <a:noAutofit/>
          </a:bodyPr>
          <a:lstStyle>
            <a:lvl1pPr>
              <a:defRPr sz="4500">
                <a:solidFill>
                  <a:schemeClr val="bg1"/>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3"/>
            <a:ext cx="7225398" cy="846439"/>
          </a:xfrm>
        </p:spPr>
        <p:txBody>
          <a:bodyPr>
            <a:noAutofit/>
          </a:bodyPr>
          <a:lstStyle>
            <a:lvl1pPr marL="0" indent="0">
              <a:lnSpc>
                <a:spcPct val="90000"/>
              </a:lnSpc>
              <a:buNone/>
              <a:defRPr sz="2600"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29984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Navy)">
    <p:spTree>
      <p:nvGrpSpPr>
        <p:cNvPr id="1" name=""/>
        <p:cNvGrpSpPr/>
        <p:nvPr/>
      </p:nvGrpSpPr>
      <p:grpSpPr>
        <a:xfrm>
          <a:off x="0" y="0"/>
          <a:ext cx="0" cy="0"/>
          <a:chOff x="0" y="0"/>
          <a:chExt cx="0" cy="0"/>
        </a:xfrm>
      </p:grpSpPr>
      <p:sp>
        <p:nvSpPr>
          <p:cNvPr id="8" name="Rectangle 1"/>
          <p:cNvSpPr/>
          <p:nvPr userDrawn="1"/>
        </p:nvSpPr>
        <p:spPr>
          <a:xfrm>
            <a:off x="0" y="2823625"/>
            <a:ext cx="9665073" cy="2219418"/>
          </a:xfrm>
          <a:custGeom>
            <a:avLst/>
            <a:gdLst>
              <a:gd name="connsiteX0" fmla="*/ 0 w 9179511"/>
              <a:gd name="connsiteY0" fmla="*/ 0 h 2219418"/>
              <a:gd name="connsiteX1" fmla="*/ 9179511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 name="connsiteX0" fmla="*/ 0 w 9179511"/>
              <a:gd name="connsiteY0" fmla="*/ 0 h 2219418"/>
              <a:gd name="connsiteX1" fmla="*/ 7386222 w 9179511"/>
              <a:gd name="connsiteY1" fmla="*/ 0 h 2219418"/>
              <a:gd name="connsiteX2" fmla="*/ 9179511 w 9179511"/>
              <a:gd name="connsiteY2" fmla="*/ 2219418 h 2219418"/>
              <a:gd name="connsiteX3" fmla="*/ 0 w 9179511"/>
              <a:gd name="connsiteY3" fmla="*/ 2219418 h 2219418"/>
              <a:gd name="connsiteX4" fmla="*/ 0 w 9179511"/>
              <a:gd name="connsiteY4" fmla="*/ 0 h 22194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79511" h="2219418">
                <a:moveTo>
                  <a:pt x="0" y="0"/>
                </a:moveTo>
                <a:lnTo>
                  <a:pt x="7386222" y="0"/>
                </a:lnTo>
                <a:lnTo>
                  <a:pt x="9179511" y="2219418"/>
                </a:lnTo>
                <a:lnTo>
                  <a:pt x="0" y="221941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p:cNvSpPr>
            <a:spLocks noGrp="1"/>
          </p:cNvSpPr>
          <p:nvPr>
            <p:ph type="title" hasCustomPrompt="1"/>
          </p:nvPr>
        </p:nvSpPr>
        <p:spPr>
          <a:xfrm>
            <a:off x="532862" y="3223967"/>
            <a:ext cx="7385884" cy="709367"/>
          </a:xfrm>
        </p:spPr>
        <p:txBody>
          <a:bodyPr anchor="b">
            <a:noAutofit/>
          </a:bodyPr>
          <a:lstStyle>
            <a:lvl1pPr>
              <a:defRPr sz="4500">
                <a:solidFill>
                  <a:schemeClr val="bg2"/>
                </a:solidFill>
              </a:defRPr>
            </a:lvl1pPr>
          </a:lstStyle>
          <a:p>
            <a:r>
              <a:rPr lang="en-US" dirty="0"/>
              <a:t>Insert Heading</a:t>
            </a:r>
            <a:endParaRPr lang="en-IE" dirty="0"/>
          </a:p>
        </p:txBody>
      </p:sp>
      <p:sp>
        <p:nvSpPr>
          <p:cNvPr id="4" name="Text Placeholder 3"/>
          <p:cNvSpPr>
            <a:spLocks noGrp="1"/>
          </p:cNvSpPr>
          <p:nvPr>
            <p:ph type="body" sz="half" idx="2" hasCustomPrompt="1"/>
          </p:nvPr>
        </p:nvSpPr>
        <p:spPr>
          <a:xfrm>
            <a:off x="532862" y="3933334"/>
            <a:ext cx="7385884" cy="827202"/>
          </a:xfrm>
        </p:spPr>
        <p:txBody>
          <a:bodyPr>
            <a:noAutofit/>
          </a:bodyPr>
          <a:lstStyle>
            <a:lvl1pPr marL="0" indent="0">
              <a:lnSpc>
                <a:spcPct val="90000"/>
              </a:lnSpc>
              <a:buNone/>
              <a:defRPr sz="2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Insert Text</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90812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plit Slide (Quote)">
    <p:spTree>
      <p:nvGrpSpPr>
        <p:cNvPr id="1" name=""/>
        <p:cNvGrpSpPr/>
        <p:nvPr/>
      </p:nvGrpSpPr>
      <p:grpSpPr>
        <a:xfrm>
          <a:off x="0" y="0"/>
          <a:ext cx="0" cy="0"/>
          <a:chOff x="0" y="0"/>
          <a:chExt cx="0" cy="0"/>
        </a:xfrm>
      </p:grpSpPr>
      <p:sp>
        <p:nvSpPr>
          <p:cNvPr id="9" name="Rectangle 2"/>
          <p:cNvSpPr/>
          <p:nvPr userDrawn="1"/>
        </p:nvSpPr>
        <p:spPr>
          <a:xfrm>
            <a:off x="5301673" y="-9236"/>
            <a:ext cx="6890327" cy="6867236"/>
          </a:xfrm>
          <a:custGeom>
            <a:avLst/>
            <a:gdLst>
              <a:gd name="connsiteX0" fmla="*/ 0 w 5975927"/>
              <a:gd name="connsiteY0" fmla="*/ 0 h 6858000"/>
              <a:gd name="connsiteX1" fmla="*/ 5975927 w 5975927"/>
              <a:gd name="connsiteY1" fmla="*/ 0 h 6858000"/>
              <a:gd name="connsiteX2" fmla="*/ 5975927 w 5975927"/>
              <a:gd name="connsiteY2" fmla="*/ 6858000 h 6858000"/>
              <a:gd name="connsiteX3" fmla="*/ 0 w 5975927"/>
              <a:gd name="connsiteY3" fmla="*/ 6858000 h 6858000"/>
              <a:gd name="connsiteX4" fmla="*/ 0 w 5975927"/>
              <a:gd name="connsiteY4" fmla="*/ 0 h 6858000"/>
              <a:gd name="connsiteX0" fmla="*/ 1524000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1524000 w 5975927"/>
              <a:gd name="connsiteY4" fmla="*/ 0 h 6867236"/>
              <a:gd name="connsiteX0" fmla="*/ 991661 w 5975927"/>
              <a:gd name="connsiteY0" fmla="*/ 0 h 6867236"/>
              <a:gd name="connsiteX1" fmla="*/ 5975927 w 5975927"/>
              <a:gd name="connsiteY1" fmla="*/ 9236 h 6867236"/>
              <a:gd name="connsiteX2" fmla="*/ 5975927 w 5975927"/>
              <a:gd name="connsiteY2" fmla="*/ 6867236 h 6867236"/>
              <a:gd name="connsiteX3" fmla="*/ 0 w 5975927"/>
              <a:gd name="connsiteY3" fmla="*/ 6867236 h 6867236"/>
              <a:gd name="connsiteX4" fmla="*/ 991661 w 5975927"/>
              <a:gd name="connsiteY4" fmla="*/ 0 h 68672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75927" h="6867236">
                <a:moveTo>
                  <a:pt x="991661" y="0"/>
                </a:moveTo>
                <a:lnTo>
                  <a:pt x="5975927" y="9236"/>
                </a:lnTo>
                <a:lnTo>
                  <a:pt x="5975927" y="6867236"/>
                </a:lnTo>
                <a:lnTo>
                  <a:pt x="0" y="6867236"/>
                </a:lnTo>
                <a:lnTo>
                  <a:pt x="99166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ln>
                <a:noFill/>
              </a:ln>
              <a:solidFill>
                <a:schemeClr val="bg1"/>
              </a:solidFill>
            </a:endParaRPr>
          </a:p>
        </p:txBody>
      </p:sp>
      <p:sp>
        <p:nvSpPr>
          <p:cNvPr id="5" name="Text Placeholder 4"/>
          <p:cNvSpPr>
            <a:spLocks noGrp="1"/>
          </p:cNvSpPr>
          <p:nvPr>
            <p:ph type="body" sz="quarter" idx="26" hasCustomPrompt="1"/>
          </p:nvPr>
        </p:nvSpPr>
        <p:spPr>
          <a:xfrm>
            <a:off x="7137399" y="666749"/>
            <a:ext cx="4664075" cy="5130799"/>
          </a:xfrm>
        </p:spPr>
        <p:txBody>
          <a:bodyPr>
            <a:normAutofit/>
          </a:bodyPr>
          <a:lstStyle>
            <a:lvl1pPr marL="0" indent="0">
              <a:lnSpc>
                <a:spcPct val="90000"/>
              </a:lnSpc>
              <a:buNone/>
              <a:defRPr sz="3600" b="1">
                <a:solidFill>
                  <a:schemeClr val="tx2"/>
                </a:solidFill>
              </a:defRPr>
            </a:lvl1pPr>
          </a:lstStyle>
          <a:p>
            <a:pPr lvl="0"/>
            <a:r>
              <a:rPr lang="en-IE" dirty="0"/>
              <a:t>“Insert Quote”</a:t>
            </a:r>
          </a:p>
        </p:txBody>
      </p:sp>
      <p:sp>
        <p:nvSpPr>
          <p:cNvPr id="3" name="Text Placeholder 2"/>
          <p:cNvSpPr>
            <a:spLocks noGrp="1"/>
          </p:cNvSpPr>
          <p:nvPr>
            <p:ph type="body" idx="1" hasCustomPrompt="1"/>
          </p:nvPr>
        </p:nvSpPr>
        <p:spPr>
          <a:xfrm>
            <a:off x="482600" y="506881"/>
            <a:ext cx="4664075" cy="367496"/>
          </a:xfrm>
        </p:spPr>
        <p:txBody>
          <a:bodyPr tIns="72000" bIns="90000" anchor="ctr">
            <a:noAutofit/>
          </a:bodyPr>
          <a:lstStyle>
            <a:lvl1pPr marL="0" indent="0">
              <a:buNone/>
              <a:defRPr sz="2600" b="1">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Insert Text</a:t>
            </a:r>
          </a:p>
        </p:txBody>
      </p:sp>
      <p:sp>
        <p:nvSpPr>
          <p:cNvPr id="8" name="Text Placeholder 7"/>
          <p:cNvSpPr>
            <a:spLocks noGrp="1"/>
          </p:cNvSpPr>
          <p:nvPr>
            <p:ph type="body" sz="quarter" idx="25" hasCustomPrompt="1"/>
          </p:nvPr>
        </p:nvSpPr>
        <p:spPr>
          <a:xfrm>
            <a:off x="482600" y="1230312"/>
            <a:ext cx="4664075" cy="4567237"/>
          </a:xfrm>
        </p:spPr>
        <p:txBody>
          <a:bodyPr>
            <a:noAutofit/>
          </a:bodyPr>
          <a:lstStyle>
            <a:lvl1pPr>
              <a:defRPr/>
            </a:lvl1pPr>
          </a:lstStyle>
          <a:p>
            <a:pPr lvl="0"/>
            <a:r>
              <a:rPr lang="en-US" dirty="0"/>
              <a:t>Insert Text</a:t>
            </a:r>
            <a:endParaRPr lang="en-IE"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Tree>
    <p:extLst>
      <p:ext uri="{BB962C8B-B14F-4D97-AF65-F5344CB8AC3E}">
        <p14:creationId xmlns:p14="http://schemas.microsoft.com/office/powerpoint/2010/main" val="1518894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4700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attern (Turquois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54096" y="0"/>
            <a:ext cx="4755384" cy="6858000"/>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tx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392499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7" name="Text Placeholder 6"/>
          <p:cNvSpPr>
            <a:spLocks noGrp="1"/>
          </p:cNvSpPr>
          <p:nvPr>
            <p:ph type="body" sz="quarter" idx="10" hasCustomPrompt="1"/>
          </p:nvPr>
        </p:nvSpPr>
        <p:spPr>
          <a:xfrm>
            <a:off x="483288" y="1291036"/>
            <a:ext cx="8811634"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74503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2">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
        <p:nvSpPr>
          <p:cNvPr id="4" name="Content Placeholder 2"/>
          <p:cNvSpPr>
            <a:spLocks noGrp="1"/>
          </p:cNvSpPr>
          <p:nvPr>
            <p:ph idx="10" hasCustomPrompt="1"/>
          </p:nvPr>
        </p:nvSpPr>
        <p:spPr>
          <a:xfrm>
            <a:off x="4351921" y="1291036"/>
            <a:ext cx="7289218" cy="4506617"/>
          </a:xfrm>
        </p:spPr>
        <p:txBody>
          <a:bodyPr/>
          <a:lstStyle>
            <a:lvl1pPr>
              <a:lnSpc>
                <a:spcPct val="110000"/>
              </a:lnSpc>
              <a:defRPr baseline="0"/>
            </a:lvl1pPr>
          </a:lstStyle>
          <a:p>
            <a:pPr lvl="0"/>
            <a:r>
              <a:rPr lang="en-US" dirty="0"/>
              <a:t>Insert Text</a:t>
            </a:r>
            <a:endParaRPr lang="en-IE" dirty="0"/>
          </a:p>
        </p:txBody>
      </p:sp>
      <p:sp>
        <p:nvSpPr>
          <p:cNvPr id="6" name="Text Placeholder 5"/>
          <p:cNvSpPr>
            <a:spLocks noGrp="1"/>
          </p:cNvSpPr>
          <p:nvPr>
            <p:ph type="body" sz="quarter" idx="11" hasCustomPrompt="1"/>
          </p:nvPr>
        </p:nvSpPr>
        <p:spPr>
          <a:xfrm>
            <a:off x="483288" y="1291036"/>
            <a:ext cx="3622675" cy="450661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3245186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3">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Insert Heading</a:t>
            </a:r>
            <a:endParaRPr lang="en-IE" dirty="0"/>
          </a:p>
        </p:txBody>
      </p:sp>
      <p:sp>
        <p:nvSpPr>
          <p:cNvPr id="3" name="Content Placeholder 2"/>
          <p:cNvSpPr>
            <a:spLocks noGrp="1"/>
          </p:cNvSpPr>
          <p:nvPr>
            <p:ph idx="1" hasCustomPrompt="1"/>
          </p:nvPr>
        </p:nvSpPr>
        <p:spPr>
          <a:xfrm>
            <a:off x="6167535" y="1291036"/>
            <a:ext cx="5473604" cy="4506617"/>
          </a:xfrm>
        </p:spPr>
        <p:txBody>
          <a:bodyPr/>
          <a:lstStyle>
            <a:lvl1pPr>
              <a:lnSpc>
                <a:spcPct val="110000"/>
              </a:lnSpc>
              <a:defRPr/>
            </a:lvl1pPr>
          </a:lstStyle>
          <a:p>
            <a:pPr lvl="0"/>
            <a:r>
              <a:rPr lang="en-US" dirty="0"/>
              <a:t>Insert Text</a:t>
            </a:r>
            <a:endParaRPr lang="en-IE" dirty="0"/>
          </a:p>
        </p:txBody>
      </p:sp>
      <p:sp>
        <p:nvSpPr>
          <p:cNvPr id="4" name="Content Placeholder 2"/>
          <p:cNvSpPr>
            <a:spLocks noGrp="1"/>
          </p:cNvSpPr>
          <p:nvPr>
            <p:ph idx="10" hasCustomPrompt="1"/>
          </p:nvPr>
        </p:nvSpPr>
        <p:spPr>
          <a:xfrm>
            <a:off x="483288" y="1291036"/>
            <a:ext cx="5473604" cy="4506617"/>
          </a:xfrm>
        </p:spPr>
        <p:txBody>
          <a:bodyPr/>
          <a:lstStyle>
            <a:lvl1pPr>
              <a:lnSpc>
                <a:spcPct val="110000"/>
              </a:lnSpc>
              <a:defRPr baseline="0"/>
            </a:lvl1pPr>
          </a:lstStyle>
          <a:p>
            <a:pPr lvl="0"/>
            <a:r>
              <a:rPr lang="en-US" dirty="0"/>
              <a:t>Insert Text</a:t>
            </a:r>
            <a:endParaRPr lang="en-IE" dirty="0"/>
          </a:p>
        </p:txBody>
      </p:sp>
    </p:spTree>
    <p:extLst>
      <p:ext uri="{BB962C8B-B14F-4D97-AF65-F5344CB8AC3E}">
        <p14:creationId xmlns:p14="http://schemas.microsoft.com/office/powerpoint/2010/main" val="337549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4">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p:nvPr>
        </p:nvSpPr>
        <p:spPr>
          <a:xfrm>
            <a:off x="483288" y="1291035"/>
            <a:ext cx="5515860"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5" name="Text Placeholder 4"/>
          <p:cNvSpPr>
            <a:spLocks noGrp="1"/>
          </p:cNvSpPr>
          <p:nvPr>
            <p:ph type="body" sz="quarter" idx="3"/>
          </p:nvPr>
        </p:nvSpPr>
        <p:spPr>
          <a:xfrm>
            <a:off x="6175059" y="1291034"/>
            <a:ext cx="5466080" cy="435189"/>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15"/>
          <p:cNvSpPr>
            <a:spLocks noGrp="1"/>
          </p:cNvSpPr>
          <p:nvPr>
            <p:ph type="body" sz="quarter" idx="10" hasCustomPrompt="1"/>
          </p:nvPr>
        </p:nvSpPr>
        <p:spPr>
          <a:xfrm>
            <a:off x="483288" y="1853307"/>
            <a:ext cx="5515860" cy="3944243"/>
          </a:xfrm>
        </p:spPr>
        <p:txBody>
          <a:bodyPr/>
          <a:lstStyle>
            <a:lvl1pPr>
              <a:lnSpc>
                <a:spcPct val="110000"/>
              </a:lnSpc>
              <a:defRPr/>
            </a:lvl1pPr>
          </a:lstStyle>
          <a:p>
            <a:pPr lvl="0"/>
            <a:r>
              <a:rPr lang="en-US" dirty="0"/>
              <a:t>Insert Text</a:t>
            </a:r>
            <a:endParaRPr lang="en-IE" dirty="0"/>
          </a:p>
        </p:txBody>
      </p:sp>
      <p:sp>
        <p:nvSpPr>
          <p:cNvPr id="18" name="Text Placeholder 17"/>
          <p:cNvSpPr>
            <a:spLocks noGrp="1"/>
          </p:cNvSpPr>
          <p:nvPr>
            <p:ph type="body" sz="quarter" idx="11" hasCustomPrompt="1"/>
          </p:nvPr>
        </p:nvSpPr>
        <p:spPr>
          <a:xfrm>
            <a:off x="6175059" y="1852613"/>
            <a:ext cx="5466080" cy="3944937"/>
          </a:xfrm>
        </p:spPr>
        <p:txBody>
          <a:bodyPr/>
          <a:lstStyle>
            <a:lvl1pPr>
              <a:lnSpc>
                <a:spcPct val="110000"/>
              </a:lnSpc>
              <a:defRPr/>
            </a:lvl1pPr>
          </a:lstStyle>
          <a:p>
            <a:pPr lvl="0"/>
            <a:r>
              <a:rPr lang="en-US" dirty="0"/>
              <a:t>Insert Text</a:t>
            </a:r>
            <a:endParaRPr lang="en-IE" dirty="0"/>
          </a:p>
        </p:txBody>
      </p:sp>
    </p:spTree>
    <p:extLst>
      <p:ext uri="{BB962C8B-B14F-4D97-AF65-F5344CB8AC3E}">
        <p14:creationId xmlns:p14="http://schemas.microsoft.com/office/powerpoint/2010/main" val="1621968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5">
    <p:spTree>
      <p:nvGrpSpPr>
        <p:cNvPr id="1" name=""/>
        <p:cNvGrpSpPr/>
        <p:nvPr/>
      </p:nvGrpSpPr>
      <p:grpSpPr>
        <a:xfrm>
          <a:off x="0" y="0"/>
          <a:ext cx="0" cy="0"/>
          <a:chOff x="0" y="0"/>
          <a:chExt cx="0" cy="0"/>
        </a:xfrm>
      </p:grpSpPr>
      <p:sp>
        <p:nvSpPr>
          <p:cNvPr id="6" name="Content Placeholder 5"/>
          <p:cNvSpPr>
            <a:spLocks noGrp="1"/>
          </p:cNvSpPr>
          <p:nvPr>
            <p:ph sz="quarter" idx="12" hasCustomPrompt="1"/>
          </p:nvPr>
        </p:nvSpPr>
        <p:spPr>
          <a:xfrm>
            <a:off x="4383937" y="1291037"/>
            <a:ext cx="7257201" cy="4506514"/>
          </a:xfrm>
        </p:spPr>
        <p:txBody>
          <a:bodyPr/>
          <a:lstStyle>
            <a:lvl1pPr>
              <a:lnSpc>
                <a:spcPct val="100000"/>
              </a:lnSpc>
              <a:defRPr/>
            </a:lvl1pPr>
          </a:lstStyle>
          <a:p>
            <a:pPr lvl="0"/>
            <a:r>
              <a:rPr lang="en-US" dirty="0"/>
              <a:t>Insert Image or Graphic</a:t>
            </a:r>
            <a:endParaRPr lang="en-IE" dirty="0"/>
          </a:p>
        </p:txBody>
      </p:sp>
      <p:sp>
        <p:nvSpPr>
          <p:cNvPr id="16" name="Text Placeholder 15"/>
          <p:cNvSpPr>
            <a:spLocks noGrp="1"/>
          </p:cNvSpPr>
          <p:nvPr>
            <p:ph type="body" sz="quarter" idx="10" hasCustomPrompt="1"/>
          </p:nvPr>
        </p:nvSpPr>
        <p:spPr>
          <a:xfrm>
            <a:off x="483288" y="1853307"/>
            <a:ext cx="3629203" cy="3944243"/>
          </a:xfrm>
        </p:spPr>
        <p:txBody>
          <a:bodyPr/>
          <a:lstStyle>
            <a:lvl1pPr>
              <a:lnSpc>
                <a:spcPct val="100000"/>
              </a:lnSpc>
              <a:defRPr/>
            </a:lvl1pPr>
          </a:lstStyle>
          <a:p>
            <a:pPr lvl="0"/>
            <a:r>
              <a:rPr lang="en-US" dirty="0"/>
              <a:t>Insert Text</a:t>
            </a:r>
            <a:endParaRPr lang="en-IE" dirty="0"/>
          </a:p>
        </p:txBody>
      </p:sp>
      <p:sp>
        <p:nvSpPr>
          <p:cNvPr id="2" name="Title 1"/>
          <p:cNvSpPr>
            <a:spLocks noGrp="1"/>
          </p:cNvSpPr>
          <p:nvPr>
            <p:ph type="title" hasCustomPrompt="1"/>
          </p:nvPr>
        </p:nvSpPr>
        <p:spPr>
          <a:xfrm>
            <a:off x="483288" y="501952"/>
            <a:ext cx="8072883" cy="372424"/>
          </a:xfrm>
        </p:spPr>
        <p:txBody>
          <a:bodyPr/>
          <a:lstStyle>
            <a:lvl1pPr>
              <a:defRPr/>
            </a:lvl1pPr>
          </a:lstStyle>
          <a:p>
            <a:r>
              <a:rPr lang="en-US" dirty="0"/>
              <a:t>Insert Heading</a:t>
            </a:r>
            <a:endParaRPr lang="en-IE" dirty="0"/>
          </a:p>
        </p:txBody>
      </p:sp>
      <p:sp>
        <p:nvSpPr>
          <p:cNvPr id="3" name="Text Placeholder 2"/>
          <p:cNvSpPr>
            <a:spLocks noGrp="1"/>
          </p:cNvSpPr>
          <p:nvPr>
            <p:ph type="body" idx="1" hasCustomPrompt="1"/>
          </p:nvPr>
        </p:nvSpPr>
        <p:spPr>
          <a:xfrm>
            <a:off x="492182" y="1291036"/>
            <a:ext cx="3604301" cy="435188"/>
          </a:xfrm>
        </p:spPr>
        <p:txBody>
          <a:bodyPr anchor="b">
            <a:noAutofit/>
          </a:bodyPr>
          <a:lstStyle>
            <a:lvl1pPr marL="0" indent="0">
              <a:lnSpc>
                <a:spcPct val="100000"/>
              </a:lnSpc>
              <a:buNone/>
              <a:defRPr sz="22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Insert Text</a:t>
            </a:r>
          </a:p>
        </p:txBody>
      </p:sp>
    </p:spTree>
    <p:extLst>
      <p:ext uri="{BB962C8B-B14F-4D97-AF65-F5344CB8AC3E}">
        <p14:creationId xmlns:p14="http://schemas.microsoft.com/office/powerpoint/2010/main" val="4061014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Insert Heading</a:t>
            </a:r>
            <a:endParaRPr lang="en-IE" dirty="0"/>
          </a:p>
        </p:txBody>
      </p:sp>
    </p:spTree>
    <p:extLst>
      <p:ext uri="{BB962C8B-B14F-4D97-AF65-F5344CB8AC3E}">
        <p14:creationId xmlns:p14="http://schemas.microsoft.com/office/powerpoint/2010/main" val="2276550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Pattern (Navy)">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val="0"/>
              </a:ext>
            </a:extLst>
          </a:blip>
          <a:srcRect l="66187" t="1" b="13081"/>
          <a:stretch/>
        </p:blipFill>
        <p:spPr>
          <a:xfrm>
            <a:off x="7499926" y="-1"/>
            <a:ext cx="4692073" cy="6853561"/>
          </a:xfrm>
          <a:prstGeom prst="rect">
            <a:avLst/>
          </a:prstGeom>
        </p:spPr>
      </p:pic>
      <p:sp>
        <p:nvSpPr>
          <p:cNvPr id="12" name="Snip Single Corner Rectangle 10"/>
          <p:cNvSpPr/>
          <p:nvPr userDrawn="1"/>
        </p:nvSpPr>
        <p:spPr>
          <a:xfrm>
            <a:off x="-14036" y="-22736"/>
            <a:ext cx="12206035" cy="6890208"/>
          </a:xfrm>
          <a:custGeom>
            <a:avLst/>
            <a:gdLst>
              <a:gd name="connsiteX0" fmla="*/ 0 w 18059401"/>
              <a:gd name="connsiteY0" fmla="*/ 0 h 10287001"/>
              <a:gd name="connsiteX1" fmla="*/ 16344867 w 18059401"/>
              <a:gd name="connsiteY1" fmla="*/ 0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59401"/>
              <a:gd name="connsiteY0" fmla="*/ 0 h 10287001"/>
              <a:gd name="connsiteX1" fmla="*/ 9293437 w 18059401"/>
              <a:gd name="connsiteY1" fmla="*/ 17585 h 10287001"/>
              <a:gd name="connsiteX2" fmla="*/ 18059401 w 18059401"/>
              <a:gd name="connsiteY2" fmla="*/ 1714534 h 10287001"/>
              <a:gd name="connsiteX3" fmla="*/ 18059401 w 18059401"/>
              <a:gd name="connsiteY3" fmla="*/ 10287001 h 10287001"/>
              <a:gd name="connsiteX4" fmla="*/ 0 w 18059401"/>
              <a:gd name="connsiteY4" fmla="*/ 10287001 h 10287001"/>
              <a:gd name="connsiteX5" fmla="*/ 0 w 18059401"/>
              <a:gd name="connsiteY5" fmla="*/ 0 h 10287001"/>
              <a:gd name="connsiteX0" fmla="*/ 0 w 18094570"/>
              <a:gd name="connsiteY0" fmla="*/ 0 h 10287001"/>
              <a:gd name="connsiteX1" fmla="*/ 9293437 w 18094570"/>
              <a:gd name="connsiteY1" fmla="*/ 17585 h 10287001"/>
              <a:gd name="connsiteX2" fmla="*/ 18094570 w 18094570"/>
              <a:gd name="connsiteY2" fmla="*/ 8748380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094570"/>
              <a:gd name="connsiteY0" fmla="*/ 0 h 10287001"/>
              <a:gd name="connsiteX1" fmla="*/ 9293437 w 18094570"/>
              <a:gd name="connsiteY1" fmla="*/ 17585 h 10287001"/>
              <a:gd name="connsiteX2" fmla="*/ 18094570 w 18094570"/>
              <a:gd name="connsiteY2" fmla="*/ 9152827 h 10287001"/>
              <a:gd name="connsiteX3" fmla="*/ 18059401 w 18094570"/>
              <a:gd name="connsiteY3" fmla="*/ 10287001 h 10287001"/>
              <a:gd name="connsiteX4" fmla="*/ 0 w 18094570"/>
              <a:gd name="connsiteY4" fmla="*/ 10287001 h 10287001"/>
              <a:gd name="connsiteX5" fmla="*/ 0 w 18094570"/>
              <a:gd name="connsiteY5" fmla="*/ 0 h 10287001"/>
              <a:gd name="connsiteX0" fmla="*/ 0 w 18129739"/>
              <a:gd name="connsiteY0" fmla="*/ 0 h 10287001"/>
              <a:gd name="connsiteX1" fmla="*/ 9293437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0472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059401 w 18129739"/>
              <a:gd name="connsiteY3" fmla="*/ 10287001 h 10287001"/>
              <a:gd name="connsiteX4" fmla="*/ 0 w 18129739"/>
              <a:gd name="connsiteY4" fmla="*/ 10287001 h 10287001"/>
              <a:gd name="connsiteX5" fmla="*/ 0 w 18129739"/>
              <a:gd name="connsiteY5" fmla="*/ 0 h 10287001"/>
              <a:gd name="connsiteX0" fmla="*/ 0 w 18129739"/>
              <a:gd name="connsiteY0" fmla="*/ 0 h 10287001"/>
              <a:gd name="connsiteX1" fmla="*/ 9275852 w 18129739"/>
              <a:gd name="connsiteY1" fmla="*/ 17585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9739"/>
              <a:gd name="connsiteY0" fmla="*/ 0 h 10287001"/>
              <a:gd name="connsiteX1" fmla="*/ 5941275 w 18129739"/>
              <a:gd name="connsiteY1" fmla="*/ 1256 h 10287001"/>
              <a:gd name="connsiteX2" fmla="*/ 18129739 w 18129739"/>
              <a:gd name="connsiteY2" fmla="*/ 8836304 h 10287001"/>
              <a:gd name="connsiteX3" fmla="*/ 18124836 w 18129739"/>
              <a:gd name="connsiteY3" fmla="*/ 10273748 h 10287001"/>
              <a:gd name="connsiteX4" fmla="*/ 0 w 18129739"/>
              <a:gd name="connsiteY4" fmla="*/ 10287001 h 10287001"/>
              <a:gd name="connsiteX5" fmla="*/ 0 w 18129739"/>
              <a:gd name="connsiteY5" fmla="*/ 0 h 10287001"/>
              <a:gd name="connsiteX0" fmla="*/ 0 w 18124836"/>
              <a:gd name="connsiteY0" fmla="*/ 0 h 10287001"/>
              <a:gd name="connsiteX1" fmla="*/ 5941275 w 18124836"/>
              <a:gd name="connsiteY1" fmla="*/ 1256 h 10287001"/>
              <a:gd name="connsiteX2" fmla="*/ 18124836 w 18124836"/>
              <a:gd name="connsiteY2" fmla="*/ 10273748 h 10287001"/>
              <a:gd name="connsiteX3" fmla="*/ 0 w 18124836"/>
              <a:gd name="connsiteY3" fmla="*/ 10287001 h 10287001"/>
              <a:gd name="connsiteX4" fmla="*/ 0 w 18124836"/>
              <a:gd name="connsiteY4" fmla="*/ 0 h 10287001"/>
              <a:gd name="connsiteX0" fmla="*/ 0 w 16085240"/>
              <a:gd name="connsiteY0" fmla="*/ 0 h 10287001"/>
              <a:gd name="connsiteX1" fmla="*/ 5941275 w 16085240"/>
              <a:gd name="connsiteY1" fmla="*/ 1256 h 10287001"/>
              <a:gd name="connsiteX2" fmla="*/ 16085240 w 16085240"/>
              <a:gd name="connsiteY2" fmla="*/ 10273748 h 10287001"/>
              <a:gd name="connsiteX3" fmla="*/ 0 w 16085240"/>
              <a:gd name="connsiteY3" fmla="*/ 10287001 h 10287001"/>
              <a:gd name="connsiteX4" fmla="*/ 0 w 16085240"/>
              <a:gd name="connsiteY4" fmla="*/ 0 h 10287001"/>
              <a:gd name="connsiteX0" fmla="*/ 0 w 16085240"/>
              <a:gd name="connsiteY0" fmla="*/ 11808 h 10298809"/>
              <a:gd name="connsiteX1" fmla="*/ 10978752 w 16085240"/>
              <a:gd name="connsiteY1" fmla="*/ 0 h 10298809"/>
              <a:gd name="connsiteX2" fmla="*/ 16085240 w 16085240"/>
              <a:gd name="connsiteY2" fmla="*/ 10285556 h 10298809"/>
              <a:gd name="connsiteX3" fmla="*/ 0 w 16085240"/>
              <a:gd name="connsiteY3" fmla="*/ 10298809 h 10298809"/>
              <a:gd name="connsiteX4" fmla="*/ 0 w 16085240"/>
              <a:gd name="connsiteY4" fmla="*/ 11808 h 10298809"/>
              <a:gd name="connsiteX0" fmla="*/ 0 w 17885263"/>
              <a:gd name="connsiteY0" fmla="*/ 11808 h 10298809"/>
              <a:gd name="connsiteX1" fmla="*/ 10978752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 name="connsiteX0" fmla="*/ 0 w 17885263"/>
              <a:gd name="connsiteY0" fmla="*/ 11808 h 10298809"/>
              <a:gd name="connsiteX1" fmla="*/ 11093596 w 17885263"/>
              <a:gd name="connsiteY1" fmla="*/ 0 h 10298809"/>
              <a:gd name="connsiteX2" fmla="*/ 17885263 w 17885263"/>
              <a:gd name="connsiteY2" fmla="*/ 10285556 h 10298809"/>
              <a:gd name="connsiteX3" fmla="*/ 0 w 17885263"/>
              <a:gd name="connsiteY3" fmla="*/ 10298809 h 10298809"/>
              <a:gd name="connsiteX4" fmla="*/ 0 w 17885263"/>
              <a:gd name="connsiteY4" fmla="*/ 11808 h 10298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5263" h="10298809">
                <a:moveTo>
                  <a:pt x="0" y="11808"/>
                </a:moveTo>
                <a:lnTo>
                  <a:pt x="11093596" y="0"/>
                </a:lnTo>
                <a:lnTo>
                  <a:pt x="17885263" y="10285556"/>
                </a:lnTo>
                <a:lnTo>
                  <a:pt x="0" y="10298809"/>
                </a:lnTo>
                <a:lnTo>
                  <a:pt x="0" y="11808"/>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700" dirty="0"/>
          </a:p>
        </p:txBody>
      </p:sp>
      <p:sp>
        <p:nvSpPr>
          <p:cNvPr id="20" name="Text Placeholder 7"/>
          <p:cNvSpPr>
            <a:spLocks noGrp="1"/>
          </p:cNvSpPr>
          <p:nvPr>
            <p:ph type="body" sz="quarter" idx="10" hasCustomPrompt="1"/>
          </p:nvPr>
        </p:nvSpPr>
        <p:spPr>
          <a:xfrm>
            <a:off x="564755" y="5185525"/>
            <a:ext cx="4390422" cy="281490"/>
          </a:xfrm>
          <a:prstGeom prst="rect">
            <a:avLst/>
          </a:prstGeom>
        </p:spPr>
        <p:txBody>
          <a:bodyPr/>
          <a:lstStyle>
            <a:lvl1pPr marL="0" indent="0">
              <a:buNone/>
              <a:defRPr sz="1800" b="1">
                <a:solidFill>
                  <a:schemeClr val="bg1"/>
                </a:solidFill>
                <a:latin typeface="Lato" panose="020F0502020204030203" pitchFamily="34" charset="0"/>
              </a:defRPr>
            </a:lvl1pPr>
            <a:lvl3pPr marL="914400" indent="0" algn="l">
              <a:buNone/>
              <a:defRPr/>
            </a:lvl3pPr>
          </a:lstStyle>
          <a:p>
            <a:pPr lvl="0"/>
            <a:r>
              <a:rPr lang="en-IE" dirty="0"/>
              <a:t>Name</a:t>
            </a:r>
          </a:p>
        </p:txBody>
      </p:sp>
      <p:sp>
        <p:nvSpPr>
          <p:cNvPr id="21" name="Text Placeholder 7"/>
          <p:cNvSpPr>
            <a:spLocks noGrp="1"/>
          </p:cNvSpPr>
          <p:nvPr>
            <p:ph type="body" sz="quarter" idx="11" hasCustomPrompt="1"/>
          </p:nvPr>
        </p:nvSpPr>
        <p:spPr>
          <a:xfrm>
            <a:off x="564755" y="5487713"/>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Team</a:t>
            </a:r>
          </a:p>
        </p:txBody>
      </p:sp>
      <p:sp>
        <p:nvSpPr>
          <p:cNvPr id="22" name="Text Placeholder 7"/>
          <p:cNvSpPr>
            <a:spLocks noGrp="1"/>
          </p:cNvSpPr>
          <p:nvPr>
            <p:ph type="body" sz="quarter" idx="12" hasCustomPrompt="1"/>
          </p:nvPr>
        </p:nvSpPr>
        <p:spPr>
          <a:xfrm>
            <a:off x="564755" y="5771044"/>
            <a:ext cx="4390422" cy="269398"/>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Division</a:t>
            </a:r>
          </a:p>
        </p:txBody>
      </p:sp>
      <p:sp>
        <p:nvSpPr>
          <p:cNvPr id="23" name="Text Placeholder 7"/>
          <p:cNvSpPr>
            <a:spLocks noGrp="1"/>
          </p:cNvSpPr>
          <p:nvPr>
            <p:ph type="body" sz="quarter" idx="14" hasCustomPrompt="1"/>
          </p:nvPr>
        </p:nvSpPr>
        <p:spPr>
          <a:xfrm>
            <a:off x="564755" y="6061140"/>
            <a:ext cx="4390422" cy="262633"/>
          </a:xfrm>
          <a:prstGeom prst="rect">
            <a:avLst/>
          </a:prstGeom>
        </p:spPr>
        <p:txBody>
          <a:bodyPr/>
          <a:lstStyle>
            <a:lvl1pPr marL="0" indent="0">
              <a:buNone/>
              <a:defRPr sz="1800" b="0">
                <a:solidFill>
                  <a:schemeClr val="bg1"/>
                </a:solidFill>
                <a:latin typeface="Lato" panose="020F0502020204030203" pitchFamily="34" charset="0"/>
              </a:defRPr>
            </a:lvl1pPr>
            <a:lvl3pPr marL="914400" indent="0" algn="l">
              <a:buNone/>
              <a:defRPr/>
            </a:lvl3pPr>
          </a:lstStyle>
          <a:p>
            <a:pPr lvl="0"/>
            <a:r>
              <a:rPr lang="en-IE" dirty="0"/>
              <a:t>Directorate</a:t>
            </a:r>
          </a:p>
        </p:txBody>
      </p:sp>
      <p:sp>
        <p:nvSpPr>
          <p:cNvPr id="24" name="Text Placeholder 24"/>
          <p:cNvSpPr>
            <a:spLocks noGrp="1"/>
          </p:cNvSpPr>
          <p:nvPr>
            <p:ph type="body" sz="quarter" idx="13" hasCustomPrompt="1"/>
          </p:nvPr>
        </p:nvSpPr>
        <p:spPr>
          <a:xfrm>
            <a:off x="532863" y="2259055"/>
            <a:ext cx="7372059" cy="583984"/>
          </a:xfrm>
          <a:prstGeom prst="rect">
            <a:avLst/>
          </a:prstGeom>
        </p:spPr>
        <p:txBody>
          <a:bodyPr/>
          <a:lstStyle>
            <a:lvl1pPr marL="0" indent="0">
              <a:buNone/>
              <a:defRPr sz="4500" b="1" baseline="0">
                <a:solidFill>
                  <a:schemeClr val="bg1"/>
                </a:solidFill>
                <a:latin typeface="Lato" panose="020F0502020204030203" pitchFamily="34" charset="0"/>
              </a:defRPr>
            </a:lvl1pPr>
            <a:lvl5pPr marL="1828800" indent="0">
              <a:buNone/>
              <a:defRPr/>
            </a:lvl5pPr>
          </a:lstStyle>
          <a:p>
            <a:pPr lvl="0"/>
            <a:r>
              <a:rPr lang="en-IE" dirty="0"/>
              <a:t>Insert Heading</a:t>
            </a:r>
          </a:p>
        </p:txBody>
      </p:sp>
      <p:sp>
        <p:nvSpPr>
          <p:cNvPr id="25" name="Text Placeholder 24"/>
          <p:cNvSpPr>
            <a:spLocks noGrp="1"/>
          </p:cNvSpPr>
          <p:nvPr>
            <p:ph type="body" sz="quarter" idx="15" hasCustomPrompt="1"/>
          </p:nvPr>
        </p:nvSpPr>
        <p:spPr>
          <a:xfrm>
            <a:off x="534910" y="2942134"/>
            <a:ext cx="7372059" cy="1403352"/>
          </a:xfrm>
          <a:prstGeom prst="rect">
            <a:avLst/>
          </a:prstGeom>
        </p:spPr>
        <p:txBody>
          <a:bodyPr/>
          <a:lstStyle>
            <a:lvl1pPr marL="0" indent="0">
              <a:buNone/>
              <a:defRPr sz="3200" b="0" baseline="0">
                <a:solidFill>
                  <a:schemeClr val="bg1"/>
                </a:solidFill>
                <a:latin typeface="Lato" panose="020F0502020204030203" pitchFamily="34" charset="0"/>
              </a:defRPr>
            </a:lvl1pPr>
            <a:lvl5pPr marL="1828800" indent="0">
              <a:buNone/>
              <a:defRPr/>
            </a:lvl5pPr>
          </a:lstStyle>
          <a:p>
            <a:pPr lvl="0"/>
            <a:r>
              <a:rPr lang="en-IE" dirty="0"/>
              <a:t>Click to add text</a:t>
            </a:r>
          </a:p>
        </p:txBody>
      </p:sp>
      <p:sp>
        <p:nvSpPr>
          <p:cNvPr id="15" name="Freeform 5"/>
          <p:cNvSpPr/>
          <p:nvPr userDrawn="1"/>
        </p:nvSpPr>
        <p:spPr>
          <a:xfrm rot="5405439">
            <a:off x="8758828" y="3416807"/>
            <a:ext cx="3440115" cy="3455750"/>
          </a:xfrm>
          <a:custGeom>
            <a:avLst/>
            <a:gdLst>
              <a:gd name="connsiteX0" fmla="*/ 0 w 4178805"/>
              <a:gd name="connsiteY0" fmla="*/ 0 h 4178805"/>
              <a:gd name="connsiteX1" fmla="*/ 4178805 w 4178805"/>
              <a:gd name="connsiteY1" fmla="*/ 0 h 4178805"/>
              <a:gd name="connsiteX2" fmla="*/ 4178805 w 4178805"/>
              <a:gd name="connsiteY2" fmla="*/ 4178805 h 4178805"/>
              <a:gd name="connsiteX3" fmla="*/ 2139436 w 4178805"/>
              <a:gd name="connsiteY3" fmla="*/ 2114605 h 4178805"/>
              <a:gd name="connsiteX4" fmla="*/ 0 w 4178805"/>
              <a:gd name="connsiteY4" fmla="*/ 0 h 4178805"/>
              <a:gd name="connsiteX0" fmla="*/ 0 w 4191449"/>
              <a:gd name="connsiteY0" fmla="*/ 0 h 4191410"/>
              <a:gd name="connsiteX1" fmla="*/ 4178805 w 4191449"/>
              <a:gd name="connsiteY1" fmla="*/ 0 h 4191410"/>
              <a:gd name="connsiteX2" fmla="*/ 4191449 w 4191449"/>
              <a:gd name="connsiteY2" fmla="*/ 4191410 h 4191410"/>
              <a:gd name="connsiteX3" fmla="*/ 2139436 w 4191449"/>
              <a:gd name="connsiteY3" fmla="*/ 2114605 h 4191410"/>
              <a:gd name="connsiteX4" fmla="*/ 0 w 4191449"/>
              <a:gd name="connsiteY4" fmla="*/ 0 h 4191410"/>
              <a:gd name="connsiteX0" fmla="*/ 0 w 4191449"/>
              <a:gd name="connsiteY0" fmla="*/ 4213 h 4195623"/>
              <a:gd name="connsiteX1" fmla="*/ 4183006 w 4191449"/>
              <a:gd name="connsiteY1" fmla="*/ 0 h 4195623"/>
              <a:gd name="connsiteX2" fmla="*/ 4191449 w 4191449"/>
              <a:gd name="connsiteY2" fmla="*/ 4195623 h 4195623"/>
              <a:gd name="connsiteX3" fmla="*/ 2139436 w 4191449"/>
              <a:gd name="connsiteY3" fmla="*/ 2118818 h 4195623"/>
              <a:gd name="connsiteX4" fmla="*/ 0 w 4191449"/>
              <a:gd name="connsiteY4" fmla="*/ 4213 h 4195623"/>
              <a:gd name="connsiteX0" fmla="*/ 0 w 4191462"/>
              <a:gd name="connsiteY0" fmla="*/ 1 h 4199827"/>
              <a:gd name="connsiteX1" fmla="*/ 4183019 w 4191462"/>
              <a:gd name="connsiteY1" fmla="*/ 4204 h 4199827"/>
              <a:gd name="connsiteX2" fmla="*/ 4191462 w 4191462"/>
              <a:gd name="connsiteY2" fmla="*/ 4199827 h 4199827"/>
              <a:gd name="connsiteX3" fmla="*/ 2139449 w 4191462"/>
              <a:gd name="connsiteY3" fmla="*/ 2123022 h 4199827"/>
              <a:gd name="connsiteX4" fmla="*/ 0 w 4191462"/>
              <a:gd name="connsiteY4" fmla="*/ 1 h 4199827"/>
              <a:gd name="connsiteX0" fmla="*/ 0 w 4191462"/>
              <a:gd name="connsiteY0" fmla="*/ 8422 h 4208248"/>
              <a:gd name="connsiteX1" fmla="*/ 4182999 w 4191462"/>
              <a:gd name="connsiteY1" fmla="*/ 0 h 4208248"/>
              <a:gd name="connsiteX2" fmla="*/ 4191462 w 4191462"/>
              <a:gd name="connsiteY2" fmla="*/ 4208248 h 4208248"/>
              <a:gd name="connsiteX3" fmla="*/ 2139449 w 4191462"/>
              <a:gd name="connsiteY3" fmla="*/ 2131443 h 4208248"/>
              <a:gd name="connsiteX4" fmla="*/ 0 w 4191462"/>
              <a:gd name="connsiteY4" fmla="*/ 8422 h 4208248"/>
              <a:gd name="connsiteX0" fmla="*/ 0 w 4196558"/>
              <a:gd name="connsiteY0" fmla="*/ 3342 h 4208248"/>
              <a:gd name="connsiteX1" fmla="*/ 4188095 w 4196558"/>
              <a:gd name="connsiteY1" fmla="*/ 0 h 4208248"/>
              <a:gd name="connsiteX2" fmla="*/ 4196558 w 4196558"/>
              <a:gd name="connsiteY2" fmla="*/ 4208248 h 4208248"/>
              <a:gd name="connsiteX3" fmla="*/ 2144545 w 4196558"/>
              <a:gd name="connsiteY3" fmla="*/ 2131443 h 4208248"/>
              <a:gd name="connsiteX4" fmla="*/ 0 w 4196558"/>
              <a:gd name="connsiteY4" fmla="*/ 3342 h 4208248"/>
              <a:gd name="connsiteX0" fmla="*/ 0 w 4197964"/>
              <a:gd name="connsiteY0" fmla="*/ 3355 h 4208261"/>
              <a:gd name="connsiteX1" fmla="*/ 4196772 w 4197964"/>
              <a:gd name="connsiteY1" fmla="*/ 0 h 4208261"/>
              <a:gd name="connsiteX2" fmla="*/ 4196558 w 4197964"/>
              <a:gd name="connsiteY2" fmla="*/ 4208261 h 4208261"/>
              <a:gd name="connsiteX3" fmla="*/ 2144545 w 4197964"/>
              <a:gd name="connsiteY3" fmla="*/ 2131456 h 4208261"/>
              <a:gd name="connsiteX4" fmla="*/ 0 w 4197964"/>
              <a:gd name="connsiteY4" fmla="*/ 3355 h 4208261"/>
              <a:gd name="connsiteX0" fmla="*/ 0 w 4197964"/>
              <a:gd name="connsiteY0" fmla="*/ 3355 h 4205370"/>
              <a:gd name="connsiteX1" fmla="*/ 4196772 w 4197964"/>
              <a:gd name="connsiteY1" fmla="*/ 0 h 4205370"/>
              <a:gd name="connsiteX2" fmla="*/ 4196555 w 4197964"/>
              <a:gd name="connsiteY2" fmla="*/ 4205370 h 4205370"/>
              <a:gd name="connsiteX3" fmla="*/ 2144545 w 4197964"/>
              <a:gd name="connsiteY3" fmla="*/ 2131456 h 4205370"/>
              <a:gd name="connsiteX4" fmla="*/ 0 w 4197964"/>
              <a:gd name="connsiteY4" fmla="*/ 3355 h 4205370"/>
              <a:gd name="connsiteX0" fmla="*/ 0 w 4213927"/>
              <a:gd name="connsiteY0" fmla="*/ 3355 h 4216904"/>
              <a:gd name="connsiteX1" fmla="*/ 4196772 w 4213927"/>
              <a:gd name="connsiteY1" fmla="*/ 0 h 4216904"/>
              <a:gd name="connsiteX2" fmla="*/ 4213928 w 4213927"/>
              <a:gd name="connsiteY2" fmla="*/ 4216904 h 4216904"/>
              <a:gd name="connsiteX3" fmla="*/ 2144545 w 4213927"/>
              <a:gd name="connsiteY3" fmla="*/ 2131456 h 4216904"/>
              <a:gd name="connsiteX4" fmla="*/ 0 w 4213927"/>
              <a:gd name="connsiteY4" fmla="*/ 3355 h 4216904"/>
              <a:gd name="connsiteX0" fmla="*/ 0 w 4216831"/>
              <a:gd name="connsiteY0" fmla="*/ 3355 h 4222680"/>
              <a:gd name="connsiteX1" fmla="*/ 4196772 w 4216831"/>
              <a:gd name="connsiteY1" fmla="*/ 0 h 4222680"/>
              <a:gd name="connsiteX2" fmla="*/ 4216831 w 4216831"/>
              <a:gd name="connsiteY2" fmla="*/ 4222679 h 4222680"/>
              <a:gd name="connsiteX3" fmla="*/ 2144545 w 4216831"/>
              <a:gd name="connsiteY3" fmla="*/ 2131456 h 4222680"/>
              <a:gd name="connsiteX4" fmla="*/ 0 w 4216831"/>
              <a:gd name="connsiteY4" fmla="*/ 3355 h 4222680"/>
              <a:gd name="connsiteX0" fmla="*/ 0 w 4208145"/>
              <a:gd name="connsiteY0" fmla="*/ 3355 h 4216913"/>
              <a:gd name="connsiteX1" fmla="*/ 4196772 w 4208145"/>
              <a:gd name="connsiteY1" fmla="*/ 0 h 4216913"/>
              <a:gd name="connsiteX2" fmla="*/ 4208145 w 4208145"/>
              <a:gd name="connsiteY2" fmla="*/ 4216913 h 4216913"/>
              <a:gd name="connsiteX3" fmla="*/ 2144545 w 4208145"/>
              <a:gd name="connsiteY3" fmla="*/ 2131456 h 4216913"/>
              <a:gd name="connsiteX4" fmla="*/ 0 w 4208145"/>
              <a:gd name="connsiteY4" fmla="*/ 3355 h 4216913"/>
              <a:gd name="connsiteX0" fmla="*/ 0 w 4197967"/>
              <a:gd name="connsiteY0" fmla="*/ 3355 h 4216931"/>
              <a:gd name="connsiteX1" fmla="*/ 4196772 w 4197967"/>
              <a:gd name="connsiteY1" fmla="*/ 0 h 4216931"/>
              <a:gd name="connsiteX2" fmla="*/ 4196575 w 4197967"/>
              <a:gd name="connsiteY2" fmla="*/ 4216931 h 4216931"/>
              <a:gd name="connsiteX3" fmla="*/ 2144545 w 4197967"/>
              <a:gd name="connsiteY3" fmla="*/ 2131456 h 4216931"/>
              <a:gd name="connsiteX4" fmla="*/ 0 w 4197967"/>
              <a:gd name="connsiteY4" fmla="*/ 3355 h 4216931"/>
              <a:gd name="connsiteX0" fmla="*/ 0 w 4199478"/>
              <a:gd name="connsiteY0" fmla="*/ 3355 h 4222705"/>
              <a:gd name="connsiteX1" fmla="*/ 4196772 w 4199478"/>
              <a:gd name="connsiteY1" fmla="*/ 0 h 4222705"/>
              <a:gd name="connsiteX2" fmla="*/ 4199477 w 4199478"/>
              <a:gd name="connsiteY2" fmla="*/ 4222705 h 4222705"/>
              <a:gd name="connsiteX3" fmla="*/ 2144545 w 4199478"/>
              <a:gd name="connsiteY3" fmla="*/ 2131456 h 4222705"/>
              <a:gd name="connsiteX4" fmla="*/ 0 w 4199478"/>
              <a:gd name="connsiteY4" fmla="*/ 3355 h 4222705"/>
              <a:gd name="connsiteX0" fmla="*/ 0 w 4213940"/>
              <a:gd name="connsiteY0" fmla="*/ 3355 h 4222681"/>
              <a:gd name="connsiteX1" fmla="*/ 4196772 w 4213940"/>
              <a:gd name="connsiteY1" fmla="*/ 0 h 4222681"/>
              <a:gd name="connsiteX2" fmla="*/ 4213939 w 4213940"/>
              <a:gd name="connsiteY2" fmla="*/ 4222681 h 4222681"/>
              <a:gd name="connsiteX3" fmla="*/ 2144545 w 4213940"/>
              <a:gd name="connsiteY3" fmla="*/ 2131456 h 4222681"/>
              <a:gd name="connsiteX4" fmla="*/ 0 w 4213940"/>
              <a:gd name="connsiteY4" fmla="*/ 3355 h 4222681"/>
              <a:gd name="connsiteX0" fmla="*/ 0 w 4211043"/>
              <a:gd name="connsiteY0" fmla="*/ 3355 h 4219794"/>
              <a:gd name="connsiteX1" fmla="*/ 4196772 w 4211043"/>
              <a:gd name="connsiteY1" fmla="*/ 0 h 4219794"/>
              <a:gd name="connsiteX2" fmla="*/ 4211043 w 4211043"/>
              <a:gd name="connsiteY2" fmla="*/ 4219794 h 4219794"/>
              <a:gd name="connsiteX3" fmla="*/ 2144545 w 4211043"/>
              <a:gd name="connsiteY3" fmla="*/ 2131456 h 4219794"/>
              <a:gd name="connsiteX4" fmla="*/ 0 w 4211043"/>
              <a:gd name="connsiteY4" fmla="*/ 3355 h 4219794"/>
              <a:gd name="connsiteX0" fmla="*/ 0 w 4202362"/>
              <a:gd name="connsiteY0" fmla="*/ 3355 h 4216917"/>
              <a:gd name="connsiteX1" fmla="*/ 4196772 w 4202362"/>
              <a:gd name="connsiteY1" fmla="*/ 0 h 4216917"/>
              <a:gd name="connsiteX2" fmla="*/ 4202362 w 4202362"/>
              <a:gd name="connsiteY2" fmla="*/ 4216917 h 4216917"/>
              <a:gd name="connsiteX3" fmla="*/ 2144545 w 4202362"/>
              <a:gd name="connsiteY3" fmla="*/ 2131456 h 4216917"/>
              <a:gd name="connsiteX4" fmla="*/ 0 w 4202362"/>
              <a:gd name="connsiteY4" fmla="*/ 3355 h 4216917"/>
              <a:gd name="connsiteX0" fmla="*/ 0 w 4211047"/>
              <a:gd name="connsiteY0" fmla="*/ 0 h 4219327"/>
              <a:gd name="connsiteX1" fmla="*/ 4205457 w 4211047"/>
              <a:gd name="connsiteY1" fmla="*/ 2410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467 h 4219794"/>
              <a:gd name="connsiteX1" fmla="*/ 4196775 w 4211047"/>
              <a:gd name="connsiteY1" fmla="*/ 0 h 4219794"/>
              <a:gd name="connsiteX2" fmla="*/ 4211047 w 4211047"/>
              <a:gd name="connsiteY2" fmla="*/ 4219794 h 4219794"/>
              <a:gd name="connsiteX3" fmla="*/ 2153230 w 4211047"/>
              <a:gd name="connsiteY3" fmla="*/ 2134333 h 4219794"/>
              <a:gd name="connsiteX4" fmla="*/ 0 w 4211047"/>
              <a:gd name="connsiteY4" fmla="*/ 467 h 4219794"/>
              <a:gd name="connsiteX0" fmla="*/ 0 w 4211047"/>
              <a:gd name="connsiteY0" fmla="*/ 0 h 4219327"/>
              <a:gd name="connsiteX1" fmla="*/ 4199111 w 4211047"/>
              <a:gd name="connsiteY1" fmla="*/ 1859 h 4219327"/>
              <a:gd name="connsiteX2" fmla="*/ 4211047 w 4211047"/>
              <a:gd name="connsiteY2" fmla="*/ 4219327 h 4219327"/>
              <a:gd name="connsiteX3" fmla="*/ 2153230 w 4211047"/>
              <a:gd name="connsiteY3" fmla="*/ 2133866 h 4219327"/>
              <a:gd name="connsiteX4" fmla="*/ 0 w 4211047"/>
              <a:gd name="connsiteY4" fmla="*/ 0 h 4219327"/>
              <a:gd name="connsiteX0" fmla="*/ 0 w 4211047"/>
              <a:gd name="connsiteY0" fmla="*/ 7465 h 4226792"/>
              <a:gd name="connsiteX1" fmla="*/ 4201427 w 4211047"/>
              <a:gd name="connsiteY1" fmla="*/ 0 h 4226792"/>
              <a:gd name="connsiteX2" fmla="*/ 4211047 w 4211047"/>
              <a:gd name="connsiteY2" fmla="*/ 4226792 h 4226792"/>
              <a:gd name="connsiteX3" fmla="*/ 2153230 w 4211047"/>
              <a:gd name="connsiteY3" fmla="*/ 2141331 h 4226792"/>
              <a:gd name="connsiteX4" fmla="*/ 0 w 4211047"/>
              <a:gd name="connsiteY4" fmla="*/ 7465 h 4226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11047" h="4226792">
                <a:moveTo>
                  <a:pt x="0" y="7465"/>
                </a:moveTo>
                <a:lnTo>
                  <a:pt x="4201427" y="0"/>
                </a:lnTo>
                <a:cubicBezTo>
                  <a:pt x="4205642" y="1397137"/>
                  <a:pt x="4206832" y="2829655"/>
                  <a:pt x="4211047" y="4226792"/>
                </a:cubicBezTo>
                <a:lnTo>
                  <a:pt x="2153230" y="2141331"/>
                </a:lnTo>
                <a:lnTo>
                  <a:pt x="0" y="7465"/>
                </a:lnTo>
                <a:close/>
              </a:path>
            </a:pathLst>
          </a:custGeom>
          <a:solidFill>
            <a:schemeClr val="accent2">
              <a:alpha val="94902"/>
            </a:schemeClr>
          </a:solidFill>
        </p:spPr>
      </p:sp>
      <p:pic>
        <p:nvPicPr>
          <p:cNvPr id="3" name="Picture 2"/>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466852" y="474101"/>
            <a:ext cx="2632447" cy="614763"/>
          </a:xfrm>
          <a:prstGeom prst="rect">
            <a:avLst/>
          </a:prstGeom>
        </p:spPr>
      </p:pic>
    </p:spTree>
    <p:extLst>
      <p:ext uri="{BB962C8B-B14F-4D97-AF65-F5344CB8AC3E}">
        <p14:creationId xmlns:p14="http://schemas.microsoft.com/office/powerpoint/2010/main" val="20093620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46413"/>
      </p:ext>
    </p:extLst>
  </p:cSld>
  <p:clrMap bg1="lt1" tx1="dk1" bg2="lt2" tx2="dk2" accent1="accent1" accent2="accent2" accent3="accent3" accent4="accent4" accent5="accent5" accent6="accent6" hlink="hlink" folHlink="folHlink"/>
  <p:sldLayoutIdLst>
    <p:sldLayoutId id="2147483669" r:id="rId1"/>
    <p:sldLayoutId id="2147483762"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483288" y="6117003"/>
            <a:ext cx="1779074" cy="411996"/>
          </a:xfrm>
          <a:prstGeom prst="rect">
            <a:avLst/>
          </a:prstGeom>
        </p:spPr>
      </p:pic>
      <p:sp>
        <p:nvSpPr>
          <p:cNvPr id="2" name="Title Placeholder 1"/>
          <p:cNvSpPr>
            <a:spLocks noGrp="1"/>
          </p:cNvSpPr>
          <p:nvPr>
            <p:ph type="title"/>
          </p:nvPr>
        </p:nvSpPr>
        <p:spPr>
          <a:xfrm>
            <a:off x="483287" y="501952"/>
            <a:ext cx="8072883" cy="372424"/>
          </a:xfrm>
          <a:prstGeom prst="rect">
            <a:avLst/>
          </a:prstGeom>
        </p:spPr>
        <p:txBody>
          <a:bodyPr vert="horz" lIns="91440" tIns="45720" rIns="91440" bIns="45720" rtlCol="0" anchor="ctr">
            <a:noAutofit/>
          </a:bodyPr>
          <a:lstStyle/>
          <a:p>
            <a:r>
              <a:rPr lang="en-US" dirty="0"/>
              <a:t>Heading</a:t>
            </a:r>
            <a:endParaRPr lang="en-IE" dirty="0"/>
          </a:p>
        </p:txBody>
      </p:sp>
      <p:sp>
        <p:nvSpPr>
          <p:cNvPr id="3" name="Text Placeholder 2"/>
          <p:cNvSpPr>
            <a:spLocks noGrp="1"/>
          </p:cNvSpPr>
          <p:nvPr>
            <p:ph type="body" idx="1"/>
          </p:nvPr>
        </p:nvSpPr>
        <p:spPr>
          <a:xfrm>
            <a:off x="483288" y="1291036"/>
            <a:ext cx="8811634" cy="450661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0" name="Rectangle 6"/>
          <p:cNvSpPr/>
          <p:nvPr userDrawn="1"/>
        </p:nvSpPr>
        <p:spPr>
          <a:xfrm>
            <a:off x="9007903" y="0"/>
            <a:ext cx="3184097" cy="596466"/>
          </a:xfrm>
          <a:custGeom>
            <a:avLst/>
            <a:gdLst>
              <a:gd name="connsiteX0" fmla="*/ 0 w 4654163"/>
              <a:gd name="connsiteY0" fmla="*/ 0 h 596466"/>
              <a:gd name="connsiteX1" fmla="*/ 4654163 w 4654163"/>
              <a:gd name="connsiteY1" fmla="*/ 0 h 596466"/>
              <a:gd name="connsiteX2" fmla="*/ 4654163 w 4654163"/>
              <a:gd name="connsiteY2" fmla="*/ 596466 h 596466"/>
              <a:gd name="connsiteX3" fmla="*/ 0 w 4654163"/>
              <a:gd name="connsiteY3" fmla="*/ 596466 h 596466"/>
              <a:gd name="connsiteX4" fmla="*/ 0 w 4654163"/>
              <a:gd name="connsiteY4" fmla="*/ 0 h 596466"/>
              <a:gd name="connsiteX0" fmla="*/ 0 w 4654163"/>
              <a:gd name="connsiteY0" fmla="*/ 0 h 596466"/>
              <a:gd name="connsiteX1" fmla="*/ 4654163 w 4654163"/>
              <a:gd name="connsiteY1" fmla="*/ 0 h 596466"/>
              <a:gd name="connsiteX2" fmla="*/ 4654163 w 4654163"/>
              <a:gd name="connsiteY2" fmla="*/ 596466 h 596466"/>
              <a:gd name="connsiteX3" fmla="*/ 429371 w 4654163"/>
              <a:gd name="connsiteY3" fmla="*/ 596466 h 596466"/>
              <a:gd name="connsiteX4" fmla="*/ 0 w 4654163"/>
              <a:gd name="connsiteY4" fmla="*/ 0 h 596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4163" h="596466">
                <a:moveTo>
                  <a:pt x="0" y="0"/>
                </a:moveTo>
                <a:lnTo>
                  <a:pt x="4654163" y="0"/>
                </a:lnTo>
                <a:lnTo>
                  <a:pt x="4654163" y="596466"/>
                </a:lnTo>
                <a:lnTo>
                  <a:pt x="429371" y="596466"/>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accent2"/>
              </a:solidFill>
            </a:endParaRPr>
          </a:p>
        </p:txBody>
      </p:sp>
      <p:sp>
        <p:nvSpPr>
          <p:cNvPr id="7" name="Slide Number Placeholder 5"/>
          <p:cNvSpPr txBox="1">
            <a:spLocks/>
          </p:cNvSpPr>
          <p:nvPr userDrawn="1"/>
        </p:nvSpPr>
        <p:spPr>
          <a:xfrm>
            <a:off x="10943260" y="6183152"/>
            <a:ext cx="958970" cy="365125"/>
          </a:xfrm>
          <a:prstGeom prst="rect">
            <a:avLst/>
          </a:prstGeom>
        </p:spPr>
        <p:txBody>
          <a:bodyPr vert="horz" lIns="91440" tIns="45720" rIns="91440" bIns="45720" rtlCol="0" anchor="ctr"/>
          <a:lstStyle>
            <a:defPPr>
              <a:defRPr lang="en-US"/>
            </a:defPPr>
            <a:lvl1pPr marL="0" algn="r" defTabSz="914400" rtl="0" eaLnBrk="1" latinLnBrk="0" hangingPunct="1">
              <a:defRPr sz="1800" b="1" kern="1200">
                <a:solidFill>
                  <a:schemeClr val="tx2"/>
                </a:solidFill>
                <a:latin typeface="Lato Black" panose="020F0A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84002B3-9723-4AFC-93DF-98F794CDE8B6}" type="slidenum">
              <a:rPr lang="en-IE" smtClean="0">
                <a:solidFill>
                  <a:schemeClr val="bg1"/>
                </a:solidFill>
              </a:rPr>
              <a:pPr/>
              <a:t>‹#›</a:t>
            </a:fld>
            <a:endParaRPr lang="en-IE" dirty="0">
              <a:solidFill>
                <a:schemeClr val="bg1"/>
              </a:solidFill>
            </a:endParaRPr>
          </a:p>
        </p:txBody>
      </p:sp>
    </p:spTree>
    <p:extLst>
      <p:ext uri="{BB962C8B-B14F-4D97-AF65-F5344CB8AC3E}">
        <p14:creationId xmlns:p14="http://schemas.microsoft.com/office/powerpoint/2010/main" val="3228901998"/>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64" r:id="rId7"/>
  </p:sldLayoutIdLst>
  <p:hf hdr="0" ftr="0" dt="0"/>
  <p:txStyles>
    <p:titleStyle>
      <a:lvl1pPr algn="l" defTabSz="914400" rtl="0" eaLnBrk="1" latinLnBrk="0" hangingPunct="1">
        <a:lnSpc>
          <a:spcPct val="90000"/>
        </a:lnSpc>
        <a:spcBef>
          <a:spcPct val="0"/>
        </a:spcBef>
        <a:buNone/>
        <a:defRPr sz="2600" b="1" kern="1200">
          <a:solidFill>
            <a:schemeClr val="bg1"/>
          </a:solidFill>
          <a:latin typeface="Lato" panose="020F0502020204030203" pitchFamily="34" charset="0"/>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5562" y="355699"/>
            <a:ext cx="10515600" cy="417300"/>
          </a:xfrm>
          <a:prstGeom prst="rect">
            <a:avLst/>
          </a:prstGeom>
        </p:spPr>
        <p:txBody>
          <a:bodyPr vert="horz" lIns="91440" tIns="45720" rIns="91440" bIns="45720" rtlCol="0" anchor="ctr">
            <a:normAutofit/>
          </a:bodyPr>
          <a:lstStyle/>
          <a:p>
            <a:r>
              <a:rPr lang="en-US" dirty="0"/>
              <a:t>Heading</a:t>
            </a:r>
            <a:endParaRPr lang="en-IE" dirty="0"/>
          </a:p>
        </p:txBody>
      </p:sp>
      <p:sp>
        <p:nvSpPr>
          <p:cNvPr id="3" name="Text Placeholder 2"/>
          <p:cNvSpPr>
            <a:spLocks noGrp="1"/>
          </p:cNvSpPr>
          <p:nvPr>
            <p:ph type="body" idx="1"/>
          </p:nvPr>
        </p:nvSpPr>
        <p:spPr>
          <a:xfrm>
            <a:off x="485562" y="1571101"/>
            <a:ext cx="10515600" cy="421301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Tree>
    <p:extLst>
      <p:ext uri="{BB962C8B-B14F-4D97-AF65-F5344CB8AC3E}">
        <p14:creationId xmlns:p14="http://schemas.microsoft.com/office/powerpoint/2010/main" val="15198502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Lst>
  <p:hf hdr="0" ftr="0" dt="0"/>
  <p:txStyles>
    <p:titleStyle>
      <a:lvl1pPr algn="l" defTabSz="914400" rtl="0" eaLnBrk="1" latinLnBrk="0" hangingPunct="1">
        <a:lnSpc>
          <a:spcPct val="90000"/>
        </a:lnSpc>
        <a:spcBef>
          <a:spcPct val="0"/>
        </a:spcBef>
        <a:buNone/>
        <a:defRPr sz="26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23.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5.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2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29.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1.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3.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35.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37.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39.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43.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45.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47.xml"/><Relationship Id="rId5" Type="http://schemas.openxmlformats.org/officeDocument/2006/relationships/hyperlink" Target="mailto:AML_Analytics@centralbank.ie" TargetMode="Externa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49.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53.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xml"/><Relationship Id="rId1" Type="http://schemas.openxmlformats.org/officeDocument/2006/relationships/tags" Target="../tags/tag5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59.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61.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65.xml"/><Relationship Id="rId5" Type="http://schemas.openxmlformats.org/officeDocument/2006/relationships/hyperlink" Target="mailto:onlinereturns@centralbank.ie" TargetMode="External"/><Relationship Id="rId4" Type="http://schemas.openxmlformats.org/officeDocument/2006/relationships/hyperlink" Target="https://test-portal.centralbank.ie/" TargetMode="Externa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67.xml"/><Relationship Id="rId4" Type="http://schemas.openxmlformats.org/officeDocument/2006/relationships/hyperlink" Target="mailto:AML_Analytics@centralbank.ie" TargetMode="Externa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7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75.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7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4.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8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8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7.xml"/><Relationship Id="rId1" Type="http://schemas.openxmlformats.org/officeDocument/2006/relationships/tags" Target="../tags/tag8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8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tags" Target="../tags/tag91.xml"/><Relationship Id="rId4" Type="http://schemas.openxmlformats.org/officeDocument/2006/relationships/image" Target="../media/image36.sv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93.xml"/><Relationship Id="rId5" Type="http://schemas.openxmlformats.org/officeDocument/2006/relationships/hyperlink" Target="mailto:AMLAnalytics@centralbank.ie" TargetMode="External"/><Relationship Id="rId4" Type="http://schemas.openxmlformats.org/officeDocument/2006/relationships/hyperlink" Target="https://www.centralbank.ie/regulation/anti-money-laundering-and-countering-the-financing-of-terrorism/sector-specific-ml-tf-risk-evaluation-questionnaire" TargetMode="Externa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tags" Target="../tags/tag9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1.xml"/><Relationship Id="rId4" Type="http://schemas.openxmlformats.org/officeDocument/2006/relationships/image" Target="../media/image7.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7.sv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7.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9.xml"/><Relationship Id="rId1" Type="http://schemas.openxmlformats.org/officeDocument/2006/relationships/tags" Target="../tags/tag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June 2026</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p:txBody>
          <a:bodyPr/>
          <a:lstStyle/>
          <a:p>
            <a:r>
              <a:rPr lang="en-IE" dirty="0"/>
              <a:t>RADAR</a:t>
            </a:r>
          </a:p>
        </p:txBody>
      </p:sp>
      <p:sp>
        <p:nvSpPr>
          <p:cNvPr id="12" name="Text Placeholder 11"/>
          <p:cNvSpPr>
            <a:spLocks noGrp="1"/>
          </p:cNvSpPr>
          <p:nvPr>
            <p:ph type="body" sz="quarter" idx="13"/>
          </p:nvPr>
        </p:nvSpPr>
        <p:spPr>
          <a:xfrm>
            <a:off x="532863" y="2259055"/>
            <a:ext cx="8118078" cy="583984"/>
          </a:xfrm>
        </p:spPr>
        <p:txBody>
          <a:bodyPr/>
          <a:lstStyle/>
          <a:p>
            <a:r>
              <a:rPr lang="en-IE" dirty="0"/>
              <a:t>Risk Evaluation Questionnaire</a:t>
            </a:r>
          </a:p>
        </p:txBody>
      </p:sp>
      <p:sp>
        <p:nvSpPr>
          <p:cNvPr id="15" name="Text Placeholder 14"/>
          <p:cNvSpPr>
            <a:spLocks noGrp="1"/>
          </p:cNvSpPr>
          <p:nvPr>
            <p:ph type="body" sz="quarter" idx="15"/>
          </p:nvPr>
        </p:nvSpPr>
        <p:spPr/>
        <p:txBody>
          <a:bodyPr/>
          <a:lstStyle/>
          <a:p>
            <a:r>
              <a:rPr lang="en-IE" dirty="0"/>
              <a:t>Credit Institutions</a:t>
            </a:r>
          </a:p>
          <a:p>
            <a:endParaRPr lang="en-IE" dirty="0"/>
          </a:p>
        </p:txBody>
      </p:sp>
      <p:sp>
        <p:nvSpPr>
          <p:cNvPr id="2" name="BJPseudoFooter">
            <a:extLst>
              <a:ext uri="{FF2B5EF4-FFF2-40B4-BE49-F238E27FC236}">
                <a16:creationId xmlns:a16="http://schemas.microsoft.com/office/drawing/2014/main" id="{0775AC44-14AB-AC9E-C2B2-0F55ED23AC2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4816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Overview of XSD and XML</a:t>
            </a:r>
          </a:p>
        </p:txBody>
      </p:sp>
      <p:pic>
        <p:nvPicPr>
          <p:cNvPr id="6" name="Picture 5" descr="C:\Users\steph\AppData\Local\Microsoft\Windows\INetCache\Content.MSO\26108982.tmp"/>
          <p:cNvPicPr/>
          <p:nvPr/>
        </p:nvPicPr>
        <p:blipFill rotWithShape="1">
          <a:blip r:embed="rId4" cstate="screen">
            <a:extLst>
              <a:ext uri="{28A0092B-C50C-407E-A947-70E740481C1C}">
                <a14:useLocalDpi xmlns:a14="http://schemas.microsoft.com/office/drawing/2010/main" val="0"/>
              </a:ext>
            </a:extLst>
          </a:blip>
          <a:srcRect/>
          <a:stretch/>
        </p:blipFill>
        <p:spPr bwMode="auto">
          <a:xfrm>
            <a:off x="2479382" y="1277115"/>
            <a:ext cx="7278098" cy="4616835"/>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
        <p:nvSpPr>
          <p:cNvPr id="5" name="TextBox 4">
            <a:extLst>
              <a:ext uri="{FF2B5EF4-FFF2-40B4-BE49-F238E27FC236}">
                <a16:creationId xmlns:a16="http://schemas.microsoft.com/office/drawing/2014/main" id="{93C6C03B-4FFD-E64C-21C0-0814522C9CC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AE9F63BF-E490-6D2E-D788-A352FE81EE7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15579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47863" y="687348"/>
            <a:ext cx="8072883" cy="372424"/>
          </a:xfrm>
        </p:spPr>
        <p:txBody>
          <a:bodyPr/>
          <a:lstStyle/>
          <a:p>
            <a:r>
              <a:rPr lang="en-IE" dirty="0"/>
              <a:t>The XSD Schema</a:t>
            </a:r>
          </a:p>
        </p:txBody>
      </p:sp>
      <p:sp>
        <p:nvSpPr>
          <p:cNvPr id="4" name="Content Placeholder 3"/>
          <p:cNvSpPr>
            <a:spLocks noGrp="1"/>
          </p:cNvSpPr>
          <p:nvPr>
            <p:ph idx="10"/>
          </p:nvPr>
        </p:nvSpPr>
        <p:spPr>
          <a:xfrm>
            <a:off x="6587998" y="1367279"/>
            <a:ext cx="5525625" cy="4506617"/>
          </a:xfrm>
        </p:spPr>
        <p:txBody>
          <a:bodyPr/>
          <a:lstStyle/>
          <a:p>
            <a:r>
              <a:rPr lang="en-IE" dirty="0"/>
              <a:t>Technical file that will accept or reject your XML file on the CBI portal </a:t>
            </a:r>
          </a:p>
          <a:p>
            <a:endParaRPr lang="en-US" dirty="0"/>
          </a:p>
          <a:p>
            <a:r>
              <a:rPr lang="en-IE" dirty="0"/>
              <a:t>It acts as a “blueprint” for creating the XML file</a:t>
            </a:r>
          </a:p>
          <a:p>
            <a:endParaRPr lang="en-IE" dirty="0"/>
          </a:p>
          <a:p>
            <a:endParaRPr lang="en-IE" dirty="0"/>
          </a:p>
          <a:p>
            <a:endParaRPr lang="en-IE" dirty="0"/>
          </a:p>
          <a:p>
            <a:endParaRPr lang="en-IE" dirty="0"/>
          </a:p>
        </p:txBody>
      </p:sp>
      <p:sp>
        <p:nvSpPr>
          <p:cNvPr id="10" name="6-Point Star 9"/>
          <p:cNvSpPr/>
          <p:nvPr/>
        </p:nvSpPr>
        <p:spPr>
          <a:xfrm>
            <a:off x="7547043" y="3792957"/>
            <a:ext cx="3433011" cy="2258291"/>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Important to make your IT colleagues aware of this file </a:t>
            </a:r>
            <a:endParaRPr lang="en-US" dirty="0"/>
          </a:p>
        </p:txBody>
      </p:sp>
      <p:pic>
        <p:nvPicPr>
          <p:cNvPr id="3" name="Picture 2">
            <a:extLst>
              <a:ext uri="{FF2B5EF4-FFF2-40B4-BE49-F238E27FC236}">
                <a16:creationId xmlns:a16="http://schemas.microsoft.com/office/drawing/2014/main" id="{47FE482C-3BD4-53D6-DDC0-A1D7390EE202}"/>
              </a:ext>
            </a:extLst>
          </p:cNvPr>
          <p:cNvPicPr>
            <a:picLocks noChangeAspect="1"/>
          </p:cNvPicPr>
          <p:nvPr/>
        </p:nvPicPr>
        <p:blipFill>
          <a:blip r:embed="rId4"/>
          <a:stretch>
            <a:fillRect/>
          </a:stretch>
        </p:blipFill>
        <p:spPr>
          <a:xfrm>
            <a:off x="0" y="0"/>
            <a:ext cx="6348548" cy="6858000"/>
          </a:xfrm>
          <a:prstGeom prst="flowChartDelay">
            <a:avLst/>
          </a:prstGeom>
          <a:ln w="63500" cap="rnd">
            <a:solidFill>
              <a:srgbClr val="333333"/>
            </a:solidFill>
          </a:ln>
          <a:effectLst/>
        </p:spPr>
      </p:pic>
      <p:sp>
        <p:nvSpPr>
          <p:cNvPr id="7" name="TextBox 6">
            <a:extLst>
              <a:ext uri="{FF2B5EF4-FFF2-40B4-BE49-F238E27FC236}">
                <a16:creationId xmlns:a16="http://schemas.microsoft.com/office/drawing/2014/main" id="{BE26F508-DF2B-8417-EBA6-EA872FE62951}"/>
              </a:ext>
            </a:extLst>
          </p:cNvPr>
          <p:cNvSpPr txBox="1"/>
          <p:nvPr/>
        </p:nvSpPr>
        <p:spPr>
          <a:xfrm>
            <a:off x="10416209" y="10510"/>
            <a:ext cx="1775791" cy="369332"/>
          </a:xfrm>
          <a:prstGeom prst="rect">
            <a:avLst/>
          </a:prstGeom>
          <a:noFill/>
        </p:spPr>
        <p:txBody>
          <a:bodyPr wrap="square" rtlCol="0">
            <a:spAutoFit/>
          </a:bodyPr>
          <a:lstStyle/>
          <a:p>
            <a:r>
              <a:rPr lang="en-IE" dirty="0" err="1"/>
              <a:t>Slido</a:t>
            </a:r>
            <a:r>
              <a:rPr lang="en-IE" dirty="0"/>
              <a:t> #CBIREQ</a:t>
            </a:r>
          </a:p>
        </p:txBody>
      </p:sp>
      <p:sp>
        <p:nvSpPr>
          <p:cNvPr id="5" name="BJPseudoFooter">
            <a:extLst>
              <a:ext uri="{FF2B5EF4-FFF2-40B4-BE49-F238E27FC236}">
                <a16:creationId xmlns:a16="http://schemas.microsoft.com/office/drawing/2014/main" id="{CDDF0CDC-2376-4EB9-D566-0958C7194C8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76465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The XSD Schema</a:t>
            </a:r>
          </a:p>
        </p:txBody>
      </p:sp>
      <p:sp>
        <p:nvSpPr>
          <p:cNvPr id="4" name="Content Placeholder 3"/>
          <p:cNvSpPr>
            <a:spLocks noGrp="1"/>
          </p:cNvSpPr>
          <p:nvPr>
            <p:ph idx="10"/>
          </p:nvPr>
        </p:nvSpPr>
        <p:spPr>
          <a:xfrm>
            <a:off x="483288" y="1291036"/>
            <a:ext cx="7543112" cy="4506617"/>
          </a:xfrm>
        </p:spPr>
        <p:txBody>
          <a:bodyPr/>
          <a:lstStyle/>
          <a:p>
            <a:r>
              <a:rPr lang="en-US" dirty="0"/>
              <a:t>The XSD contains key information:</a:t>
            </a:r>
          </a:p>
          <a:p>
            <a:endParaRPr lang="en-US" dirty="0"/>
          </a:p>
          <a:p>
            <a:pPr lvl="1"/>
            <a:r>
              <a:rPr lang="en-US" dirty="0"/>
              <a:t>The root element – “</a:t>
            </a:r>
            <a:r>
              <a:rPr lang="en-IE" dirty="0" err="1"/>
              <a:t>CreditInstitutions</a:t>
            </a:r>
            <a:r>
              <a:rPr lang="en-IE" dirty="0"/>
              <a:t>”</a:t>
            </a:r>
          </a:p>
          <a:p>
            <a:pPr marL="457200" lvl="1" indent="0">
              <a:buNone/>
            </a:pPr>
            <a:endParaRPr lang="en-US" dirty="0"/>
          </a:p>
          <a:p>
            <a:pPr lvl="1"/>
            <a:r>
              <a:rPr lang="en-US" dirty="0"/>
              <a:t>Defined enumeration lists. Eg </a:t>
            </a:r>
            <a:r>
              <a:rPr lang="en-US" dirty="0" err="1"/>
              <a:t>LegalStructure</a:t>
            </a:r>
            <a:endParaRPr lang="en-US" dirty="0"/>
          </a:p>
          <a:p>
            <a:pPr lvl="1"/>
            <a:endParaRPr lang="en-US" dirty="0"/>
          </a:p>
          <a:p>
            <a:pPr lvl="1"/>
            <a:r>
              <a:rPr lang="en-US" dirty="0"/>
              <a:t>Defined data types. Eg Decimal206</a:t>
            </a:r>
          </a:p>
          <a:p>
            <a:pPr lvl="1"/>
            <a:endParaRPr lang="en-US" dirty="0"/>
          </a:p>
          <a:p>
            <a:pPr lvl="1"/>
            <a:r>
              <a:rPr lang="en-US" dirty="0"/>
              <a:t>Elements, attributes, minOccurs,</a:t>
            </a:r>
          </a:p>
          <a:p>
            <a:pPr marL="457200" lvl="1" indent="0">
              <a:buNone/>
            </a:pPr>
            <a:r>
              <a:rPr lang="en-US" dirty="0"/>
              <a:t>     </a:t>
            </a:r>
            <a:r>
              <a:rPr lang="en-US" dirty="0" err="1"/>
              <a:t>maxOccurs</a:t>
            </a:r>
            <a:r>
              <a:rPr lang="en-US" dirty="0"/>
              <a:t> and much more…. </a:t>
            </a:r>
          </a:p>
          <a:p>
            <a:pPr lvl="1"/>
            <a:endParaRPr lang="en-IE" dirty="0"/>
          </a:p>
          <a:p>
            <a:endParaRPr lang="en-IE" dirty="0"/>
          </a:p>
        </p:txBody>
      </p:sp>
      <p:pic>
        <p:nvPicPr>
          <p:cNvPr id="6" name="Picture 5"/>
          <p:cNvPicPr>
            <a:picLocks noChangeAspect="1"/>
          </p:cNvPicPr>
          <p:nvPr/>
        </p:nvPicPr>
        <p:blipFill>
          <a:blip r:embed="rId4"/>
          <a:stretch>
            <a:fillRect/>
          </a:stretch>
        </p:blipFill>
        <p:spPr>
          <a:xfrm>
            <a:off x="6074568" y="1353594"/>
            <a:ext cx="5904411" cy="2190750"/>
          </a:xfrm>
          <a:prstGeom prst="rect">
            <a:avLst/>
          </a:prstGeom>
        </p:spPr>
      </p:pic>
      <p:sp>
        <p:nvSpPr>
          <p:cNvPr id="8" name="TextBox 7">
            <a:extLst>
              <a:ext uri="{FF2B5EF4-FFF2-40B4-BE49-F238E27FC236}">
                <a16:creationId xmlns:a16="http://schemas.microsoft.com/office/drawing/2014/main" id="{65F1C9B8-B624-388F-1FB2-4AFCA6B40AB1}"/>
              </a:ext>
            </a:extLst>
          </p:cNvPr>
          <p:cNvSpPr txBox="1"/>
          <p:nvPr/>
        </p:nvSpPr>
        <p:spPr>
          <a:xfrm>
            <a:off x="10426719" y="10510"/>
            <a:ext cx="1775791" cy="369332"/>
          </a:xfrm>
          <a:prstGeom prst="rect">
            <a:avLst/>
          </a:prstGeom>
          <a:noFill/>
        </p:spPr>
        <p:txBody>
          <a:bodyPr wrap="square" rtlCol="0">
            <a:spAutoFit/>
          </a:bodyPr>
          <a:lstStyle/>
          <a:p>
            <a:r>
              <a:rPr lang="en-IE" dirty="0" err="1"/>
              <a:t>Slido</a:t>
            </a:r>
            <a:r>
              <a:rPr lang="en-IE" dirty="0"/>
              <a:t> #CBIREQ</a:t>
            </a:r>
          </a:p>
        </p:txBody>
      </p:sp>
      <p:pic>
        <p:nvPicPr>
          <p:cNvPr id="9" name="Picture 8">
            <a:extLst>
              <a:ext uri="{FF2B5EF4-FFF2-40B4-BE49-F238E27FC236}">
                <a16:creationId xmlns:a16="http://schemas.microsoft.com/office/drawing/2014/main" id="{C80AFC15-20C3-ED21-B7E9-43C9F2077DA9}"/>
              </a:ext>
            </a:extLst>
          </p:cNvPr>
          <p:cNvPicPr>
            <a:picLocks noChangeAspect="1"/>
          </p:cNvPicPr>
          <p:nvPr/>
        </p:nvPicPr>
        <p:blipFill>
          <a:blip r:embed="rId5"/>
          <a:stretch>
            <a:fillRect/>
          </a:stretch>
        </p:blipFill>
        <p:spPr>
          <a:xfrm>
            <a:off x="6095999" y="3872048"/>
            <a:ext cx="5882979" cy="1694916"/>
          </a:xfrm>
          <a:prstGeom prst="rect">
            <a:avLst/>
          </a:prstGeom>
        </p:spPr>
      </p:pic>
      <p:sp>
        <p:nvSpPr>
          <p:cNvPr id="3" name="BJPseudoFooter">
            <a:extLst>
              <a:ext uri="{FF2B5EF4-FFF2-40B4-BE49-F238E27FC236}">
                <a16:creationId xmlns:a16="http://schemas.microsoft.com/office/drawing/2014/main" id="{D2AFA313-D98B-FE40-F0E0-F43F624142B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7463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D112296-F555-93B8-6712-E013030B9DB0}"/>
              </a:ext>
            </a:extLst>
          </p:cNvPr>
          <p:cNvPicPr>
            <a:picLocks noChangeAspect="1"/>
          </p:cNvPicPr>
          <p:nvPr/>
        </p:nvPicPr>
        <p:blipFill>
          <a:blip r:embed="rId4"/>
          <a:stretch>
            <a:fillRect/>
          </a:stretch>
        </p:blipFill>
        <p:spPr>
          <a:xfrm>
            <a:off x="5258158" y="3108183"/>
            <a:ext cx="5847646" cy="2689470"/>
          </a:xfrm>
          <a:prstGeom prst="rect">
            <a:avLst/>
          </a:prstGeom>
        </p:spPr>
      </p:pic>
      <p:sp>
        <p:nvSpPr>
          <p:cNvPr id="8" name="Title 7"/>
          <p:cNvSpPr>
            <a:spLocks noGrp="1"/>
          </p:cNvSpPr>
          <p:nvPr>
            <p:ph type="title"/>
          </p:nvPr>
        </p:nvSpPr>
        <p:spPr/>
        <p:txBody>
          <a:bodyPr/>
          <a:lstStyle/>
          <a:p>
            <a:r>
              <a:rPr lang="en-IE" dirty="0"/>
              <a:t>XSD – Understanding Table Structure A</a:t>
            </a:r>
          </a:p>
        </p:txBody>
      </p:sp>
      <p:sp>
        <p:nvSpPr>
          <p:cNvPr id="10" name="Content Placeholder 9"/>
          <p:cNvSpPr>
            <a:spLocks noGrp="1"/>
          </p:cNvSpPr>
          <p:nvPr>
            <p:ph idx="10"/>
          </p:nvPr>
        </p:nvSpPr>
        <p:spPr>
          <a:xfrm>
            <a:off x="483287" y="1291036"/>
            <a:ext cx="9009847" cy="4506617"/>
          </a:xfrm>
        </p:spPr>
        <p:txBody>
          <a:bodyPr/>
          <a:lstStyle/>
          <a:p>
            <a:pPr marL="0" indent="0">
              <a:buNone/>
            </a:pPr>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(not always the same)</a:t>
            </a:r>
          </a:p>
          <a:p>
            <a:pPr marL="342900" indent="-342900">
              <a:buFont typeface="+mj-lt"/>
              <a:buAutoNum type="arabicPeriod"/>
            </a:pPr>
            <a:r>
              <a:rPr lang="en-IE" dirty="0"/>
              <a:t>Every tag is defined</a:t>
            </a:r>
          </a:p>
          <a:p>
            <a:pPr marL="342900" indent="-342900">
              <a:buFont typeface="+mj-lt"/>
              <a:buAutoNum type="arabicPeriod"/>
            </a:pPr>
            <a:r>
              <a:rPr lang="en-IE" dirty="0"/>
              <a:t>Every tag is strictly required</a:t>
            </a:r>
          </a:p>
        </p:txBody>
      </p:sp>
      <p:sp>
        <p:nvSpPr>
          <p:cNvPr id="5" name="TextBox 4">
            <a:extLst>
              <a:ext uri="{FF2B5EF4-FFF2-40B4-BE49-F238E27FC236}">
                <a16:creationId xmlns:a16="http://schemas.microsoft.com/office/drawing/2014/main" id="{62BAA17C-3938-786F-012A-B72E618FD69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cxnSp>
        <p:nvCxnSpPr>
          <p:cNvPr id="9" name="Straight Connector 8">
            <a:extLst>
              <a:ext uri="{FF2B5EF4-FFF2-40B4-BE49-F238E27FC236}">
                <a16:creationId xmlns:a16="http://schemas.microsoft.com/office/drawing/2014/main" id="{9740C4FC-C1AE-7C5E-0225-7E4D71EF7290}"/>
              </a:ext>
            </a:extLst>
          </p:cNvPr>
          <p:cNvCxnSpPr>
            <a:cxnSpLocks/>
          </p:cNvCxnSpPr>
          <p:nvPr/>
        </p:nvCxnSpPr>
        <p:spPr>
          <a:xfrm>
            <a:off x="7348451" y="3224257"/>
            <a:ext cx="648393" cy="156822"/>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32D3590E-C178-D870-8DC7-036194787B4D}"/>
              </a:ext>
            </a:extLst>
          </p:cNvPr>
          <p:cNvCxnSpPr>
            <a:cxnSpLocks/>
          </p:cNvCxnSpPr>
          <p:nvPr/>
        </p:nvCxnSpPr>
        <p:spPr>
          <a:xfrm flipV="1">
            <a:off x="7564582" y="3381079"/>
            <a:ext cx="432262" cy="26426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94BC61C1-20BA-770E-2BF6-7E1299D18FDB}"/>
              </a:ext>
            </a:extLst>
          </p:cNvPr>
          <p:cNvCxnSpPr>
            <a:cxnSpLocks/>
          </p:cNvCxnSpPr>
          <p:nvPr/>
        </p:nvCxnSpPr>
        <p:spPr>
          <a:xfrm flipV="1">
            <a:off x="8556170" y="3381079"/>
            <a:ext cx="1530967" cy="26426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D6E1181A-825A-A268-06BE-E132DFC03B7A}"/>
              </a:ext>
            </a:extLst>
          </p:cNvPr>
          <p:cNvCxnSpPr>
            <a:cxnSpLocks/>
          </p:cNvCxnSpPr>
          <p:nvPr/>
        </p:nvCxnSpPr>
        <p:spPr>
          <a:xfrm flipV="1">
            <a:off x="9656419" y="3381079"/>
            <a:ext cx="432262" cy="26426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8C0781C2-92F5-9B2F-29E0-AB06B3FBFABD}"/>
              </a:ext>
            </a:extLst>
          </p:cNvPr>
          <p:cNvCxnSpPr/>
          <p:nvPr/>
        </p:nvCxnSpPr>
        <p:spPr>
          <a:xfrm>
            <a:off x="7672647" y="4954385"/>
            <a:ext cx="0" cy="33251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2B6BFB4E-297A-388D-32CC-CED2017489BC}"/>
              </a:ext>
            </a:extLst>
          </p:cNvPr>
          <p:cNvCxnSpPr/>
          <p:nvPr/>
        </p:nvCxnSpPr>
        <p:spPr>
          <a:xfrm>
            <a:off x="10087137" y="4954385"/>
            <a:ext cx="0" cy="33251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1CF18E0F-B8D9-70F4-A12C-43D67D953A4D}"/>
              </a:ext>
            </a:extLst>
          </p:cNvPr>
          <p:cNvSpPr txBox="1"/>
          <p:nvPr/>
        </p:nvSpPr>
        <p:spPr>
          <a:xfrm>
            <a:off x="8022322" y="3179376"/>
            <a:ext cx="319318" cy="369332"/>
          </a:xfrm>
          <a:prstGeom prst="rect">
            <a:avLst/>
          </a:prstGeom>
          <a:noFill/>
        </p:spPr>
        <p:txBody>
          <a:bodyPr wrap="none" rtlCol="0">
            <a:spAutoFit/>
          </a:bodyPr>
          <a:lstStyle/>
          <a:p>
            <a:r>
              <a:rPr lang="en-IE" dirty="0"/>
              <a:t>1</a:t>
            </a:r>
          </a:p>
        </p:txBody>
      </p:sp>
      <p:sp>
        <p:nvSpPr>
          <p:cNvPr id="24" name="TextBox 23">
            <a:extLst>
              <a:ext uri="{FF2B5EF4-FFF2-40B4-BE49-F238E27FC236}">
                <a16:creationId xmlns:a16="http://schemas.microsoft.com/office/drawing/2014/main" id="{3F4B6499-E653-8C26-9B0C-B21E1222A200}"/>
              </a:ext>
            </a:extLst>
          </p:cNvPr>
          <p:cNvSpPr txBox="1"/>
          <p:nvPr/>
        </p:nvSpPr>
        <p:spPr>
          <a:xfrm>
            <a:off x="10116721" y="3118002"/>
            <a:ext cx="319318" cy="369332"/>
          </a:xfrm>
          <a:prstGeom prst="rect">
            <a:avLst/>
          </a:prstGeom>
          <a:noFill/>
        </p:spPr>
        <p:txBody>
          <a:bodyPr wrap="none" rtlCol="0">
            <a:spAutoFit/>
          </a:bodyPr>
          <a:lstStyle/>
          <a:p>
            <a:r>
              <a:rPr lang="en-IE" dirty="0"/>
              <a:t>2</a:t>
            </a:r>
          </a:p>
        </p:txBody>
      </p:sp>
      <p:sp>
        <p:nvSpPr>
          <p:cNvPr id="25" name="TextBox 24">
            <a:extLst>
              <a:ext uri="{FF2B5EF4-FFF2-40B4-BE49-F238E27FC236}">
                <a16:creationId xmlns:a16="http://schemas.microsoft.com/office/drawing/2014/main" id="{4EB6DBA1-861A-4550-E8CA-762BCBCD6A59}"/>
              </a:ext>
            </a:extLst>
          </p:cNvPr>
          <p:cNvSpPr txBox="1"/>
          <p:nvPr/>
        </p:nvSpPr>
        <p:spPr>
          <a:xfrm>
            <a:off x="7512988" y="5334223"/>
            <a:ext cx="319318" cy="369332"/>
          </a:xfrm>
          <a:prstGeom prst="rect">
            <a:avLst/>
          </a:prstGeom>
          <a:noFill/>
        </p:spPr>
        <p:txBody>
          <a:bodyPr wrap="none" rtlCol="0">
            <a:spAutoFit/>
          </a:bodyPr>
          <a:lstStyle/>
          <a:p>
            <a:r>
              <a:rPr lang="en-IE" dirty="0"/>
              <a:t>3</a:t>
            </a:r>
          </a:p>
        </p:txBody>
      </p:sp>
      <p:sp>
        <p:nvSpPr>
          <p:cNvPr id="26" name="TextBox 25">
            <a:extLst>
              <a:ext uri="{FF2B5EF4-FFF2-40B4-BE49-F238E27FC236}">
                <a16:creationId xmlns:a16="http://schemas.microsoft.com/office/drawing/2014/main" id="{C9EF4863-03F8-E3D0-FA8A-CC10D2B3AD78}"/>
              </a:ext>
            </a:extLst>
          </p:cNvPr>
          <p:cNvSpPr txBox="1"/>
          <p:nvPr/>
        </p:nvSpPr>
        <p:spPr>
          <a:xfrm>
            <a:off x="9927477" y="5357608"/>
            <a:ext cx="319318" cy="369332"/>
          </a:xfrm>
          <a:prstGeom prst="rect">
            <a:avLst/>
          </a:prstGeom>
          <a:noFill/>
        </p:spPr>
        <p:txBody>
          <a:bodyPr wrap="none" rtlCol="0">
            <a:spAutoFit/>
          </a:bodyPr>
          <a:lstStyle/>
          <a:p>
            <a:r>
              <a:rPr lang="en-IE" dirty="0"/>
              <a:t>4</a:t>
            </a:r>
          </a:p>
        </p:txBody>
      </p:sp>
      <p:sp>
        <p:nvSpPr>
          <p:cNvPr id="2" name="BJPseudoFooter">
            <a:extLst>
              <a:ext uri="{FF2B5EF4-FFF2-40B4-BE49-F238E27FC236}">
                <a16:creationId xmlns:a16="http://schemas.microsoft.com/office/drawing/2014/main" id="{B5CB03D8-0DA2-2660-ABEE-5D021A699C9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780541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XSD – Understanding Table Structure B</a:t>
            </a:r>
          </a:p>
        </p:txBody>
      </p:sp>
      <p:sp>
        <p:nvSpPr>
          <p:cNvPr id="10" name="Content Placeholder 9"/>
          <p:cNvSpPr>
            <a:spLocks noGrp="1"/>
          </p:cNvSpPr>
          <p:nvPr>
            <p:ph idx="10"/>
          </p:nvPr>
        </p:nvSpPr>
        <p:spPr>
          <a:xfrm>
            <a:off x="483286" y="1291036"/>
            <a:ext cx="11708713" cy="4506617"/>
          </a:xfrm>
        </p:spPr>
        <p:txBody>
          <a:bodyPr/>
          <a:lstStyle/>
          <a:p>
            <a:endParaRPr lang="en-IE" dirty="0"/>
          </a:p>
          <a:p>
            <a:pPr marL="342900" indent="-342900">
              <a:buFont typeface="+mj-lt"/>
              <a:buAutoNum type="arabicPeriod"/>
            </a:pPr>
            <a:r>
              <a:rPr lang="en-IE" dirty="0"/>
              <a:t>Technical Identifiers to be used in the XML</a:t>
            </a:r>
          </a:p>
          <a:p>
            <a:pPr marL="342900" indent="-342900">
              <a:buFont typeface="+mj-lt"/>
              <a:buAutoNum type="arabicPeriod"/>
            </a:pPr>
            <a:r>
              <a:rPr lang="en-IE" dirty="0"/>
              <a:t>Set the min and max rows (always the same for a Table Structure B )</a:t>
            </a:r>
          </a:p>
          <a:p>
            <a:pPr marL="342900" indent="-342900">
              <a:buFont typeface="+mj-lt"/>
              <a:buAutoNum type="arabicPeriod"/>
            </a:pPr>
            <a:r>
              <a:rPr lang="en-IE" dirty="0"/>
              <a:t>The identifier must always be reported (this is the 3 letter tag) as defined in </a:t>
            </a:r>
            <a:r>
              <a:rPr lang="en-IE" dirty="0" err="1"/>
              <a:t>GeneralCloseTableRowIdentifier</a:t>
            </a:r>
            <a:endParaRPr lang="en-IE" dirty="0"/>
          </a:p>
          <a:p>
            <a:pPr marL="342900" indent="-342900">
              <a:buFont typeface="+mj-lt"/>
              <a:buAutoNum type="arabicPeriod"/>
            </a:pPr>
            <a:r>
              <a:rPr lang="en-IE" dirty="0"/>
              <a:t>One of these items must be reported (as per the guidance)</a:t>
            </a:r>
          </a:p>
        </p:txBody>
      </p:sp>
      <p:sp>
        <p:nvSpPr>
          <p:cNvPr id="5" name="TextBox 4">
            <a:extLst>
              <a:ext uri="{FF2B5EF4-FFF2-40B4-BE49-F238E27FC236}">
                <a16:creationId xmlns:a16="http://schemas.microsoft.com/office/drawing/2014/main" id="{4DC83464-8212-B95C-B7BE-E054B3C33FD5}"/>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7" name="Picture 6">
            <a:extLst>
              <a:ext uri="{FF2B5EF4-FFF2-40B4-BE49-F238E27FC236}">
                <a16:creationId xmlns:a16="http://schemas.microsoft.com/office/drawing/2014/main" id="{39D99D04-41D8-ECED-1EB0-74831162E2B0}"/>
              </a:ext>
            </a:extLst>
          </p:cNvPr>
          <p:cNvPicPr>
            <a:picLocks noChangeAspect="1"/>
          </p:cNvPicPr>
          <p:nvPr/>
        </p:nvPicPr>
        <p:blipFill>
          <a:blip r:embed="rId4"/>
          <a:stretch>
            <a:fillRect/>
          </a:stretch>
        </p:blipFill>
        <p:spPr>
          <a:xfrm>
            <a:off x="3405414" y="3467224"/>
            <a:ext cx="7500884" cy="3113777"/>
          </a:xfrm>
          <a:prstGeom prst="rect">
            <a:avLst/>
          </a:prstGeom>
        </p:spPr>
      </p:pic>
      <p:cxnSp>
        <p:nvCxnSpPr>
          <p:cNvPr id="15" name="Straight Connector 14">
            <a:extLst>
              <a:ext uri="{FF2B5EF4-FFF2-40B4-BE49-F238E27FC236}">
                <a16:creationId xmlns:a16="http://schemas.microsoft.com/office/drawing/2014/main" id="{CB28A016-71EA-A676-6A5F-DE53F45C057D}"/>
              </a:ext>
            </a:extLst>
          </p:cNvPr>
          <p:cNvCxnSpPr/>
          <p:nvPr/>
        </p:nvCxnSpPr>
        <p:spPr>
          <a:xfrm>
            <a:off x="5137265" y="3544344"/>
            <a:ext cx="681644" cy="196383"/>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67EB57D1-8C6D-104B-1EF2-B7A1B60E6375}"/>
              </a:ext>
            </a:extLst>
          </p:cNvPr>
          <p:cNvCxnSpPr>
            <a:cxnSpLocks/>
          </p:cNvCxnSpPr>
          <p:nvPr/>
        </p:nvCxnSpPr>
        <p:spPr>
          <a:xfrm flipV="1">
            <a:off x="5478087" y="3740727"/>
            <a:ext cx="340822" cy="294029"/>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C0036A6-B84F-9F29-504F-389EBE94BA78}"/>
              </a:ext>
            </a:extLst>
          </p:cNvPr>
          <p:cNvCxnSpPr/>
          <p:nvPr/>
        </p:nvCxnSpPr>
        <p:spPr>
          <a:xfrm flipV="1">
            <a:off x="6583680" y="3740727"/>
            <a:ext cx="1230284" cy="294029"/>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B85371F8-35CD-3A93-1CC6-A55B10CC817E}"/>
              </a:ext>
            </a:extLst>
          </p:cNvPr>
          <p:cNvCxnSpPr>
            <a:cxnSpLocks/>
          </p:cNvCxnSpPr>
          <p:nvPr/>
        </p:nvCxnSpPr>
        <p:spPr>
          <a:xfrm flipV="1">
            <a:off x="7550760" y="3740727"/>
            <a:ext cx="263204" cy="294029"/>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4A68EBD6-65EC-5953-3B7D-DD942091B29F}"/>
              </a:ext>
            </a:extLst>
          </p:cNvPr>
          <p:cNvCxnSpPr>
            <a:cxnSpLocks/>
          </p:cNvCxnSpPr>
          <p:nvPr/>
        </p:nvCxnSpPr>
        <p:spPr>
          <a:xfrm>
            <a:off x="9692640" y="4555375"/>
            <a:ext cx="0" cy="109728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36AEC5A9-3778-AB96-A513-B38B6F09A4B1}"/>
              </a:ext>
            </a:extLst>
          </p:cNvPr>
          <p:cNvCxnSpPr/>
          <p:nvPr/>
        </p:nvCxnSpPr>
        <p:spPr>
          <a:xfrm>
            <a:off x="9518072" y="5652655"/>
            <a:ext cx="34913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8709963-FD7C-64CC-BB4D-69839D165BF2}"/>
              </a:ext>
            </a:extLst>
          </p:cNvPr>
          <p:cNvCxnSpPr/>
          <p:nvPr/>
        </p:nvCxnSpPr>
        <p:spPr>
          <a:xfrm>
            <a:off x="9504216" y="4555375"/>
            <a:ext cx="349135"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DFA8D814-8D7C-4BC3-8AFD-65A1868805C9}"/>
              </a:ext>
            </a:extLst>
          </p:cNvPr>
          <p:cNvSpPr txBox="1"/>
          <p:nvPr/>
        </p:nvSpPr>
        <p:spPr>
          <a:xfrm>
            <a:off x="5833153" y="3518409"/>
            <a:ext cx="319318" cy="369332"/>
          </a:xfrm>
          <a:prstGeom prst="rect">
            <a:avLst/>
          </a:prstGeom>
          <a:noFill/>
        </p:spPr>
        <p:txBody>
          <a:bodyPr wrap="none" rtlCol="0">
            <a:spAutoFit/>
          </a:bodyPr>
          <a:lstStyle/>
          <a:p>
            <a:r>
              <a:rPr lang="en-IE" dirty="0"/>
              <a:t>1</a:t>
            </a:r>
          </a:p>
        </p:txBody>
      </p:sp>
      <p:sp>
        <p:nvSpPr>
          <p:cNvPr id="35" name="TextBox 34">
            <a:extLst>
              <a:ext uri="{FF2B5EF4-FFF2-40B4-BE49-F238E27FC236}">
                <a16:creationId xmlns:a16="http://schemas.microsoft.com/office/drawing/2014/main" id="{0FF90609-B8A7-FF46-261E-FB9F4AB4150E}"/>
              </a:ext>
            </a:extLst>
          </p:cNvPr>
          <p:cNvSpPr txBox="1"/>
          <p:nvPr/>
        </p:nvSpPr>
        <p:spPr>
          <a:xfrm>
            <a:off x="7813964" y="3518409"/>
            <a:ext cx="319318" cy="369332"/>
          </a:xfrm>
          <a:prstGeom prst="rect">
            <a:avLst/>
          </a:prstGeom>
          <a:noFill/>
        </p:spPr>
        <p:txBody>
          <a:bodyPr wrap="none" rtlCol="0">
            <a:spAutoFit/>
          </a:bodyPr>
          <a:lstStyle/>
          <a:p>
            <a:r>
              <a:rPr lang="en-IE" dirty="0"/>
              <a:t>2</a:t>
            </a:r>
          </a:p>
        </p:txBody>
      </p:sp>
      <p:sp>
        <p:nvSpPr>
          <p:cNvPr id="36" name="TextBox 35">
            <a:extLst>
              <a:ext uri="{FF2B5EF4-FFF2-40B4-BE49-F238E27FC236}">
                <a16:creationId xmlns:a16="http://schemas.microsoft.com/office/drawing/2014/main" id="{740A54F4-1E96-3DD8-DDF1-EA8962F68BAF}"/>
              </a:ext>
            </a:extLst>
          </p:cNvPr>
          <p:cNvSpPr txBox="1"/>
          <p:nvPr/>
        </p:nvSpPr>
        <p:spPr>
          <a:xfrm>
            <a:off x="10514604" y="4186043"/>
            <a:ext cx="319318" cy="369332"/>
          </a:xfrm>
          <a:prstGeom prst="rect">
            <a:avLst/>
          </a:prstGeom>
          <a:noFill/>
        </p:spPr>
        <p:txBody>
          <a:bodyPr wrap="none" rtlCol="0">
            <a:spAutoFit/>
          </a:bodyPr>
          <a:lstStyle/>
          <a:p>
            <a:r>
              <a:rPr lang="en-IE" dirty="0"/>
              <a:t>3</a:t>
            </a:r>
          </a:p>
        </p:txBody>
      </p:sp>
      <p:sp>
        <p:nvSpPr>
          <p:cNvPr id="37" name="TextBox 36">
            <a:extLst>
              <a:ext uri="{FF2B5EF4-FFF2-40B4-BE49-F238E27FC236}">
                <a16:creationId xmlns:a16="http://schemas.microsoft.com/office/drawing/2014/main" id="{C37EE055-2E64-2736-3FAA-2AE845BE0FB1}"/>
              </a:ext>
            </a:extLst>
          </p:cNvPr>
          <p:cNvSpPr txBox="1"/>
          <p:nvPr/>
        </p:nvSpPr>
        <p:spPr>
          <a:xfrm>
            <a:off x="9721406" y="4890327"/>
            <a:ext cx="319318" cy="369332"/>
          </a:xfrm>
          <a:prstGeom prst="rect">
            <a:avLst/>
          </a:prstGeom>
          <a:noFill/>
        </p:spPr>
        <p:txBody>
          <a:bodyPr wrap="none" rtlCol="0">
            <a:spAutoFit/>
          </a:bodyPr>
          <a:lstStyle/>
          <a:p>
            <a:r>
              <a:rPr lang="en-IE" dirty="0"/>
              <a:t>4</a:t>
            </a:r>
          </a:p>
        </p:txBody>
      </p:sp>
      <p:sp>
        <p:nvSpPr>
          <p:cNvPr id="2" name="BJPseudoFooter">
            <a:extLst>
              <a:ext uri="{FF2B5EF4-FFF2-40B4-BE49-F238E27FC236}">
                <a16:creationId xmlns:a16="http://schemas.microsoft.com/office/drawing/2014/main" id="{84A3F4E2-E2A6-5013-551E-EFAB6096347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9237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XML Submission File</a:t>
            </a:r>
          </a:p>
        </p:txBody>
      </p:sp>
      <p:sp>
        <p:nvSpPr>
          <p:cNvPr id="4" name="Content Placeholder 3"/>
          <p:cNvSpPr>
            <a:spLocks noGrp="1"/>
          </p:cNvSpPr>
          <p:nvPr>
            <p:ph idx="10"/>
          </p:nvPr>
        </p:nvSpPr>
        <p:spPr/>
        <p:txBody>
          <a:bodyPr/>
          <a:lstStyle/>
          <a:p>
            <a:r>
              <a:rPr lang="en-IE" dirty="0"/>
              <a:t>Only XML submissions will be accepted</a:t>
            </a:r>
          </a:p>
          <a:p>
            <a:endParaRPr lang="en-IE" dirty="0"/>
          </a:p>
          <a:p>
            <a:r>
              <a:rPr lang="en-IE" dirty="0"/>
              <a:t>Must follow the XSD “blueprint” </a:t>
            </a:r>
          </a:p>
          <a:p>
            <a:endParaRPr lang="en-IE" dirty="0"/>
          </a:p>
          <a:p>
            <a:r>
              <a:rPr lang="en-IE" dirty="0"/>
              <a:t> Data points are defined by 3 letter codes AAA, AAB, AAC etc</a:t>
            </a:r>
          </a:p>
          <a:p>
            <a:endParaRPr lang="en-IE" dirty="0"/>
          </a:p>
          <a:p>
            <a:r>
              <a:rPr lang="en-IE" dirty="0"/>
              <a:t>Key information in the guidance (.pdf) document </a:t>
            </a:r>
          </a:p>
          <a:p>
            <a:endParaRPr lang="en-IE" dirty="0"/>
          </a:p>
          <a:p>
            <a:endParaRPr lang="en-IE" dirty="0"/>
          </a:p>
        </p:txBody>
      </p:sp>
      <p:pic>
        <p:nvPicPr>
          <p:cNvPr id="3" name="Picture 2">
            <a:extLst>
              <a:ext uri="{FF2B5EF4-FFF2-40B4-BE49-F238E27FC236}">
                <a16:creationId xmlns:a16="http://schemas.microsoft.com/office/drawing/2014/main" id="{8D2481FF-FE9A-74C2-CE5A-BA4BA9CCD44F}"/>
              </a:ext>
            </a:extLst>
          </p:cNvPr>
          <p:cNvPicPr>
            <a:picLocks noChangeAspect="1"/>
          </p:cNvPicPr>
          <p:nvPr/>
        </p:nvPicPr>
        <p:blipFill>
          <a:blip r:embed="rId4"/>
          <a:stretch>
            <a:fillRect/>
          </a:stretch>
        </p:blipFill>
        <p:spPr>
          <a:xfrm>
            <a:off x="7693475" y="1797592"/>
            <a:ext cx="3468925" cy="2286198"/>
          </a:xfrm>
          <a:prstGeom prst="rect">
            <a:avLst/>
          </a:prstGeom>
        </p:spPr>
      </p:pic>
      <p:sp>
        <p:nvSpPr>
          <p:cNvPr id="7" name="TextBox 6">
            <a:extLst>
              <a:ext uri="{FF2B5EF4-FFF2-40B4-BE49-F238E27FC236}">
                <a16:creationId xmlns:a16="http://schemas.microsoft.com/office/drawing/2014/main" id="{76384AC8-50AA-E995-BB98-2B42CF790C1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5" name="BJPseudoFooter">
            <a:extLst>
              <a:ext uri="{FF2B5EF4-FFF2-40B4-BE49-F238E27FC236}">
                <a16:creationId xmlns:a16="http://schemas.microsoft.com/office/drawing/2014/main" id="{9FEC513E-C176-167F-7E7F-DD938777C73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90211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A Example</a:t>
            </a:r>
          </a:p>
        </p:txBody>
      </p:sp>
      <p:sp>
        <p:nvSpPr>
          <p:cNvPr id="10" name="Content Placeholder 9"/>
          <p:cNvSpPr>
            <a:spLocks noGrp="1"/>
          </p:cNvSpPr>
          <p:nvPr>
            <p:ph idx="10"/>
          </p:nvPr>
        </p:nvSpPr>
        <p:spPr>
          <a:xfrm>
            <a:off x="127000" y="1324287"/>
            <a:ext cx="10529916" cy="4211989"/>
          </a:xfrm>
        </p:spPr>
        <p:txBody>
          <a:bodyPr/>
          <a:lstStyle/>
          <a:p>
            <a:pPr marL="0" indent="0">
              <a:buNone/>
            </a:pPr>
            <a:r>
              <a:rPr lang="en-IE" dirty="0"/>
              <a:t> </a:t>
            </a:r>
          </a:p>
          <a:p>
            <a:pPr marL="0" indent="0">
              <a:buNone/>
            </a:pPr>
            <a:r>
              <a:rPr lang="en-IE" sz="1600" dirty="0"/>
              <a:t>&lt;A0101B&gt;</a:t>
            </a:r>
          </a:p>
          <a:p>
            <a:pPr marL="0" indent="0">
              <a:buNone/>
            </a:pPr>
            <a:r>
              <a:rPr lang="en-IE" sz="1600" dirty="0"/>
              <a:t>   &lt;A01012 AAI="AT" AAJ="652.30" AAK="157.25" BNE="718" BNF="62"&gt;&lt;/A01012&gt;</a:t>
            </a:r>
          </a:p>
          <a:p>
            <a:pPr marL="0" indent="0">
              <a:buNone/>
            </a:pPr>
            <a:r>
              <a:rPr lang="en-IE" sz="1600" dirty="0"/>
              <a:t>   &lt;A01012 AAI="BE" AAJ="741.18" AAK="177.72" BNE="180" BNF="899"&gt;&lt;/A01012&gt;</a:t>
            </a:r>
          </a:p>
          <a:p>
            <a:pPr marL="0" indent="0">
              <a:buNone/>
            </a:pPr>
            <a:r>
              <a:rPr lang="en-IE" sz="1600" dirty="0"/>
              <a:t>   &lt;A01012 AAI="BG" AAJ="954.47" AAK="553.45" BNE="161" BNF="955"&gt;&lt;/A01012&gt;</a:t>
            </a:r>
          </a:p>
          <a:p>
            <a:pPr marL="0" indent="0">
              <a:buNone/>
            </a:pPr>
            <a:r>
              <a:rPr lang="en-IE" sz="1600" dirty="0"/>
              <a:t>	....</a:t>
            </a:r>
          </a:p>
          <a:p>
            <a:pPr marL="0" indent="0">
              <a:buNone/>
            </a:pPr>
            <a:r>
              <a:rPr lang="en-IE" sz="1600" dirty="0"/>
              <a:t>   </a:t>
            </a:r>
            <a:r>
              <a:rPr lang="pl-PL" sz="1600" dirty="0"/>
              <a:t>&lt;A01012 AAI="SK" AAJ="507.93" AAK="137.28" BNE="534" BNF="703"&gt;&lt;/A01012&gt;</a:t>
            </a:r>
            <a:endParaRPr lang="en-IE" sz="1600" dirty="0"/>
          </a:p>
          <a:p>
            <a:pPr marL="0" indent="0">
              <a:buNone/>
            </a:pPr>
            <a:r>
              <a:rPr lang="pl-PL" sz="1600" dirty="0"/>
              <a:t>&lt;/A0101B&gt;</a:t>
            </a:r>
          </a:p>
        </p:txBody>
      </p:sp>
      <p:sp>
        <p:nvSpPr>
          <p:cNvPr id="5" name="TextBox 4">
            <a:extLst>
              <a:ext uri="{FF2B5EF4-FFF2-40B4-BE49-F238E27FC236}">
                <a16:creationId xmlns:a16="http://schemas.microsoft.com/office/drawing/2014/main" id="{D8B0B018-033C-0E2A-61C7-10FC4E21FFE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9" name="Picture 8">
            <a:extLst>
              <a:ext uri="{FF2B5EF4-FFF2-40B4-BE49-F238E27FC236}">
                <a16:creationId xmlns:a16="http://schemas.microsoft.com/office/drawing/2014/main" id="{EDCBDA56-D640-D379-D7F8-025C73CB684B}"/>
              </a:ext>
            </a:extLst>
          </p:cNvPr>
          <p:cNvPicPr>
            <a:picLocks noChangeAspect="1"/>
          </p:cNvPicPr>
          <p:nvPr/>
        </p:nvPicPr>
        <p:blipFill>
          <a:blip r:embed="rId4"/>
          <a:stretch>
            <a:fillRect/>
          </a:stretch>
        </p:blipFill>
        <p:spPr>
          <a:xfrm>
            <a:off x="8123963" y="730486"/>
            <a:ext cx="3797919" cy="5487434"/>
          </a:xfrm>
          <a:prstGeom prst="rect">
            <a:avLst/>
          </a:prstGeom>
        </p:spPr>
      </p:pic>
      <p:sp>
        <p:nvSpPr>
          <p:cNvPr id="2" name="BJPseudoFooter">
            <a:extLst>
              <a:ext uri="{FF2B5EF4-FFF2-40B4-BE49-F238E27FC236}">
                <a16:creationId xmlns:a16="http://schemas.microsoft.com/office/drawing/2014/main" id="{C9AC7ED7-3D89-589D-DA77-F83E6C30638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359190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XML - Table Structure B Example</a:t>
            </a:r>
          </a:p>
        </p:txBody>
      </p:sp>
      <p:sp>
        <p:nvSpPr>
          <p:cNvPr id="10" name="Content Placeholder 9"/>
          <p:cNvSpPr>
            <a:spLocks noGrp="1"/>
          </p:cNvSpPr>
          <p:nvPr>
            <p:ph idx="10"/>
          </p:nvPr>
        </p:nvSpPr>
        <p:spPr>
          <a:xfrm>
            <a:off x="483288" y="1291036"/>
            <a:ext cx="9293758" cy="4506617"/>
          </a:xfrm>
        </p:spPr>
        <p:txBody>
          <a:bodyPr/>
          <a:lstStyle/>
          <a:p>
            <a:pPr marL="0" indent="0">
              <a:buNone/>
            </a:pPr>
            <a:r>
              <a:rPr lang="en-IE" dirty="0"/>
              <a:t> &lt;A0101A&gt;</a:t>
            </a:r>
          </a:p>
          <a:p>
            <a:pPr marL="0" indent="0">
              <a:buNone/>
            </a:pPr>
            <a:r>
              <a:rPr lang="en-IE" dirty="0"/>
              <a:t>    &lt;A01011 Identifier="AAA" </a:t>
            </a:r>
            <a:r>
              <a:rPr lang="en-IE" dirty="0" err="1"/>
              <a:t>EnumerationLegalStructure</a:t>
            </a:r>
            <a:r>
              <a:rPr lang="en-IE" dirty="0"/>
              <a:t>="</a:t>
            </a:r>
            <a:r>
              <a:rPr lang="en-IE" dirty="0" err="1"/>
              <a:t>Parent_of_group</a:t>
            </a:r>
            <a:r>
              <a:rPr lang="en-IE" dirty="0"/>
              <a:t>"&gt;&lt;/A01011&gt;</a:t>
            </a:r>
          </a:p>
          <a:p>
            <a:pPr marL="0" indent="0">
              <a:buNone/>
            </a:pPr>
            <a:r>
              <a:rPr lang="en-IE" dirty="0"/>
              <a:t>    &lt;A01011 Identifier="AAB" String500="gQ8GqgdVimoC"&gt;&lt;/A01011&gt;</a:t>
            </a:r>
          </a:p>
          <a:p>
            <a:pPr marL="0" indent="0">
              <a:buNone/>
            </a:pPr>
            <a:r>
              <a:rPr lang="en-IE" dirty="0"/>
              <a:t>    &lt;A01011 Identifier="AAL" LEI="VEEOX8SISSIRDX2N60AB"&gt;&lt;/A01011&gt;</a:t>
            </a:r>
          </a:p>
          <a:p>
            <a:pPr marL="0" indent="0">
              <a:buNone/>
            </a:pPr>
            <a:r>
              <a:rPr lang="en-IE" dirty="0"/>
              <a:t>	.....</a:t>
            </a:r>
          </a:p>
          <a:p>
            <a:pPr marL="0" indent="0">
              <a:buNone/>
            </a:pPr>
            <a:r>
              <a:rPr lang="en-IE" dirty="0"/>
              <a:t>    &lt;A01011 Identifier="BIA" String500="eJwK8ifk7SoA"&gt;&lt;/A01011&gt;</a:t>
            </a:r>
          </a:p>
          <a:p>
            <a:pPr marL="0" indent="0">
              <a:buNone/>
            </a:pPr>
            <a:r>
              <a:rPr lang="en-IE" dirty="0"/>
              <a:t>  &lt;/A0101A&gt;</a:t>
            </a:r>
          </a:p>
        </p:txBody>
      </p:sp>
      <p:pic>
        <p:nvPicPr>
          <p:cNvPr id="2" name="Picture 1"/>
          <p:cNvPicPr>
            <a:picLocks noChangeAspect="1"/>
          </p:cNvPicPr>
          <p:nvPr/>
        </p:nvPicPr>
        <p:blipFill>
          <a:blip r:embed="rId4"/>
          <a:stretch>
            <a:fillRect/>
          </a:stretch>
        </p:blipFill>
        <p:spPr>
          <a:xfrm>
            <a:off x="5473067" y="4093608"/>
            <a:ext cx="6496050" cy="1819275"/>
          </a:xfrm>
          <a:prstGeom prst="rect">
            <a:avLst/>
          </a:prstGeom>
        </p:spPr>
      </p:pic>
      <p:sp>
        <p:nvSpPr>
          <p:cNvPr id="5" name="TextBox 4">
            <a:extLst>
              <a:ext uri="{FF2B5EF4-FFF2-40B4-BE49-F238E27FC236}">
                <a16:creationId xmlns:a16="http://schemas.microsoft.com/office/drawing/2014/main" id="{0D50B60A-3C31-81F0-837D-AE1D7EED1D8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BE7685F6-B49C-C777-45B7-E6117257F65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77082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15D4D-957B-6C85-DD03-97AE160D996C}"/>
              </a:ext>
            </a:extLst>
          </p:cNvPr>
          <p:cNvSpPr>
            <a:spLocks noGrp="1"/>
          </p:cNvSpPr>
          <p:nvPr>
            <p:ph type="title"/>
          </p:nvPr>
        </p:nvSpPr>
        <p:spPr>
          <a:xfrm>
            <a:off x="6378990" y="702249"/>
            <a:ext cx="5194701" cy="372424"/>
          </a:xfrm>
        </p:spPr>
        <p:txBody>
          <a:bodyPr/>
          <a:lstStyle/>
          <a:p>
            <a:r>
              <a:rPr lang="en-IE" dirty="0"/>
              <a:t>4 Common Errors</a:t>
            </a:r>
          </a:p>
        </p:txBody>
      </p:sp>
      <p:sp>
        <p:nvSpPr>
          <p:cNvPr id="4" name="Content Placeholder 3">
            <a:extLst>
              <a:ext uri="{FF2B5EF4-FFF2-40B4-BE49-F238E27FC236}">
                <a16:creationId xmlns:a16="http://schemas.microsoft.com/office/drawing/2014/main" id="{9CCF3BE7-4978-D182-96FC-A39412F7DBF9}"/>
              </a:ext>
            </a:extLst>
          </p:cNvPr>
          <p:cNvSpPr>
            <a:spLocks noGrp="1"/>
          </p:cNvSpPr>
          <p:nvPr>
            <p:ph idx="10"/>
          </p:nvPr>
        </p:nvSpPr>
        <p:spPr>
          <a:xfrm>
            <a:off x="6239653" y="1369413"/>
            <a:ext cx="5473604" cy="4506617"/>
          </a:xfrm>
        </p:spPr>
        <p:txBody>
          <a:bodyPr/>
          <a:lstStyle/>
          <a:p>
            <a:r>
              <a:rPr lang="en-IE" dirty="0"/>
              <a:t>Based on internal testing of technical and non technical testers</a:t>
            </a:r>
          </a:p>
          <a:p>
            <a:endParaRPr lang="en-IE" dirty="0"/>
          </a:p>
          <a:p>
            <a:r>
              <a:rPr lang="en-IE" dirty="0"/>
              <a:t>Important to build these learnings into your process</a:t>
            </a:r>
          </a:p>
          <a:p>
            <a:endParaRPr lang="en-IE" dirty="0"/>
          </a:p>
          <a:p>
            <a:endParaRPr lang="en-IE" dirty="0"/>
          </a:p>
          <a:p>
            <a:endParaRPr lang="en-IE" dirty="0"/>
          </a:p>
          <a:p>
            <a:endParaRPr lang="en-IE" dirty="0"/>
          </a:p>
          <a:p>
            <a:endParaRPr lang="en-IE" dirty="0"/>
          </a:p>
          <a:p>
            <a:endParaRPr lang="en-IE" dirty="0"/>
          </a:p>
          <a:p>
            <a:pPr marL="0" indent="0">
              <a:buNone/>
            </a:pPr>
            <a:r>
              <a:rPr lang="en-IE" dirty="0"/>
              <a:t> </a:t>
            </a:r>
          </a:p>
          <a:p>
            <a:endParaRPr lang="en-IE" dirty="0"/>
          </a:p>
        </p:txBody>
      </p:sp>
      <p:pic>
        <p:nvPicPr>
          <p:cNvPr id="10" name="Picture 9">
            <a:extLst>
              <a:ext uri="{FF2B5EF4-FFF2-40B4-BE49-F238E27FC236}">
                <a16:creationId xmlns:a16="http://schemas.microsoft.com/office/drawing/2014/main" id="{AF207C23-938B-76F1-418A-DE514E3DFBC7}"/>
              </a:ext>
            </a:extLst>
          </p:cNvPr>
          <p:cNvPicPr>
            <a:picLocks noChangeAspect="1"/>
          </p:cNvPicPr>
          <p:nvPr/>
        </p:nvPicPr>
        <p:blipFill>
          <a:blip r:embed="rId4"/>
          <a:stretch>
            <a:fillRect/>
          </a:stretch>
        </p:blipFill>
        <p:spPr>
          <a:xfrm>
            <a:off x="0" y="0"/>
            <a:ext cx="6096000" cy="6858000"/>
          </a:xfrm>
          <a:prstGeom prst="flowChartDelay">
            <a:avLst/>
          </a:prstGeom>
        </p:spPr>
      </p:pic>
      <p:sp>
        <p:nvSpPr>
          <p:cNvPr id="6" name="TextBox 5">
            <a:extLst>
              <a:ext uri="{FF2B5EF4-FFF2-40B4-BE49-F238E27FC236}">
                <a16:creationId xmlns:a16="http://schemas.microsoft.com/office/drawing/2014/main" id="{CE7E3570-FC29-8473-2770-7EC24A97B57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3B71B00D-EF93-6299-D0DC-DA5E5E29F25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07836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1 - Questions that are not applicable</a:t>
            </a:r>
          </a:p>
        </p:txBody>
      </p:sp>
      <p:sp>
        <p:nvSpPr>
          <p:cNvPr id="4" name="Content Placeholder 3"/>
          <p:cNvSpPr>
            <a:spLocks noGrp="1"/>
          </p:cNvSpPr>
          <p:nvPr>
            <p:ph idx="10"/>
          </p:nvPr>
        </p:nvSpPr>
        <p:spPr>
          <a:xfrm>
            <a:off x="483288" y="1291036"/>
            <a:ext cx="11156486" cy="4506617"/>
          </a:xfrm>
        </p:spPr>
        <p:txBody>
          <a:bodyPr/>
          <a:lstStyle/>
          <a:p>
            <a:r>
              <a:rPr lang="en-IE" dirty="0"/>
              <a:t>All questions are mandatory</a:t>
            </a:r>
          </a:p>
          <a:p>
            <a:endParaRPr lang="en-IE" dirty="0"/>
          </a:p>
          <a:p>
            <a:r>
              <a:rPr lang="en-US" dirty="0"/>
              <a:t>If a question is not applicable to your institution use one of the following options as page 8 of the guidance </a:t>
            </a:r>
          </a:p>
          <a:p>
            <a:endParaRPr lang="en-US" dirty="0"/>
          </a:p>
          <a:p>
            <a:pPr lvl="1"/>
            <a:r>
              <a:rPr lang="en-US" dirty="0"/>
              <a:t>Integer Value: Enter 0</a:t>
            </a:r>
          </a:p>
          <a:p>
            <a:pPr lvl="1"/>
            <a:r>
              <a:rPr lang="en-US" dirty="0"/>
              <a:t>Decimal Value: Enter 0</a:t>
            </a:r>
          </a:p>
          <a:p>
            <a:pPr lvl="1"/>
            <a:r>
              <a:rPr lang="en-US" dirty="0"/>
              <a:t>Date Value: Enter 2000-01-01</a:t>
            </a:r>
          </a:p>
          <a:p>
            <a:pPr lvl="1"/>
            <a:r>
              <a:rPr lang="en-US" dirty="0"/>
              <a:t>String Value: Enter N/A</a:t>
            </a:r>
          </a:p>
          <a:p>
            <a:pPr lvl="1"/>
            <a:r>
              <a:rPr lang="en-US" dirty="0"/>
              <a:t>LEI: Enter 00000000000000000000</a:t>
            </a:r>
          </a:p>
          <a:p>
            <a:pPr lvl="1"/>
            <a:r>
              <a:rPr lang="en-US" dirty="0" err="1"/>
              <a:t>EnumerationCountry</a:t>
            </a:r>
            <a:r>
              <a:rPr lang="en-US" dirty="0"/>
              <a:t>: Select 00</a:t>
            </a:r>
          </a:p>
          <a:p>
            <a:pPr lvl="1"/>
            <a:r>
              <a:rPr lang="en-US" dirty="0"/>
              <a:t>Other enumerations: Select N/A</a:t>
            </a:r>
            <a:endParaRPr lang="en-IE" dirty="0"/>
          </a:p>
          <a:p>
            <a:endParaRPr lang="en-US" dirty="0"/>
          </a:p>
          <a:p>
            <a:endParaRPr lang="en-US" dirty="0"/>
          </a:p>
          <a:p>
            <a:endParaRPr lang="en-US" dirty="0"/>
          </a:p>
          <a:p>
            <a:endParaRPr lang="en-US" dirty="0"/>
          </a:p>
          <a:p>
            <a:pPr marL="0" indent="0">
              <a:buNone/>
            </a:pPr>
            <a:endParaRPr lang="en-IE" dirty="0"/>
          </a:p>
        </p:txBody>
      </p:sp>
      <p:sp>
        <p:nvSpPr>
          <p:cNvPr id="7" name="TextBox 6">
            <a:extLst>
              <a:ext uri="{FF2B5EF4-FFF2-40B4-BE49-F238E27FC236}">
                <a16:creationId xmlns:a16="http://schemas.microsoft.com/office/drawing/2014/main" id="{6E3F100F-A32F-645F-303D-BD569884785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15" name="Picture 14">
            <a:extLst>
              <a:ext uri="{FF2B5EF4-FFF2-40B4-BE49-F238E27FC236}">
                <a16:creationId xmlns:a16="http://schemas.microsoft.com/office/drawing/2014/main" id="{9B78C0D6-D548-FC9D-B1BE-AEE958DC0159}"/>
              </a:ext>
            </a:extLst>
          </p:cNvPr>
          <p:cNvPicPr>
            <a:picLocks noChangeAspect="1"/>
          </p:cNvPicPr>
          <p:nvPr/>
        </p:nvPicPr>
        <p:blipFill>
          <a:blip r:embed="rId4"/>
          <a:stretch>
            <a:fillRect/>
          </a:stretch>
        </p:blipFill>
        <p:spPr>
          <a:xfrm>
            <a:off x="5199201" y="3570901"/>
            <a:ext cx="6713938" cy="1340415"/>
          </a:xfrm>
          <a:prstGeom prst="rect">
            <a:avLst/>
          </a:prstGeom>
        </p:spPr>
      </p:pic>
      <p:sp>
        <p:nvSpPr>
          <p:cNvPr id="3" name="BJPseudoFooter">
            <a:extLst>
              <a:ext uri="{FF2B5EF4-FFF2-40B4-BE49-F238E27FC236}">
                <a16:creationId xmlns:a16="http://schemas.microsoft.com/office/drawing/2014/main" id="{E4C25B38-4C88-888F-E433-6FCB4ABEBE5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794866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Agenda</a:t>
            </a:r>
          </a:p>
        </p:txBody>
      </p:sp>
      <p:graphicFrame>
        <p:nvGraphicFramePr>
          <p:cNvPr id="7" name="Content Placeholder 5"/>
          <p:cNvGraphicFramePr>
            <a:graphicFrameLocks/>
          </p:cNvGraphicFramePr>
          <p:nvPr>
            <p:extLst>
              <p:ext uri="{D42A27DB-BD31-4B8C-83A1-F6EECF244321}">
                <p14:modId xmlns:p14="http://schemas.microsoft.com/office/powerpoint/2010/main" val="2333297675"/>
              </p:ext>
            </p:extLst>
          </p:nvPr>
        </p:nvGraphicFramePr>
        <p:xfrm>
          <a:off x="823913" y="1809044"/>
          <a:ext cx="9834561" cy="3239912"/>
        </p:xfrm>
        <a:graphic>
          <a:graphicData uri="http://schemas.openxmlformats.org/drawingml/2006/table">
            <a:tbl>
              <a:tblPr firstRow="1" bandRow="1">
                <a:tableStyleId>{5C22544A-7EE6-4342-B048-85BDC9FD1C3A}</a:tableStyleId>
              </a:tblPr>
              <a:tblGrid>
                <a:gridCol w="845861">
                  <a:extLst>
                    <a:ext uri="{9D8B030D-6E8A-4147-A177-3AD203B41FA5}">
                      <a16:colId xmlns:a16="http://schemas.microsoft.com/office/drawing/2014/main" val="3297925224"/>
                    </a:ext>
                  </a:extLst>
                </a:gridCol>
                <a:gridCol w="3745064">
                  <a:extLst>
                    <a:ext uri="{9D8B030D-6E8A-4147-A177-3AD203B41FA5}">
                      <a16:colId xmlns:a16="http://schemas.microsoft.com/office/drawing/2014/main" val="4068969200"/>
                    </a:ext>
                  </a:extLst>
                </a:gridCol>
                <a:gridCol w="5243636">
                  <a:extLst>
                    <a:ext uri="{9D8B030D-6E8A-4147-A177-3AD203B41FA5}">
                      <a16:colId xmlns:a16="http://schemas.microsoft.com/office/drawing/2014/main" val="2473662082"/>
                    </a:ext>
                  </a:extLst>
                </a:gridCol>
              </a:tblGrid>
              <a:tr h="404989">
                <a:tc>
                  <a:txBody>
                    <a:bodyPr/>
                    <a:lstStyle/>
                    <a:p>
                      <a:r>
                        <a:rPr lang="en-IE" sz="1600" dirty="0"/>
                        <a:t>Time</a:t>
                      </a:r>
                    </a:p>
                  </a:txBody>
                  <a:tcPr/>
                </a:tc>
                <a:tc>
                  <a:txBody>
                    <a:bodyPr/>
                    <a:lstStyle/>
                    <a:p>
                      <a:r>
                        <a:rPr lang="en-IE" sz="1600" dirty="0"/>
                        <a:t>Topic</a:t>
                      </a:r>
                    </a:p>
                  </a:txBody>
                  <a:tcPr/>
                </a:tc>
                <a:tc>
                  <a:txBody>
                    <a:bodyPr/>
                    <a:lstStyle/>
                    <a:p>
                      <a:r>
                        <a:rPr lang="en-IE" sz="1600" dirty="0"/>
                        <a:t>Speaker</a:t>
                      </a:r>
                    </a:p>
                  </a:txBody>
                  <a:tcPr/>
                </a:tc>
                <a:extLst>
                  <a:ext uri="{0D108BD9-81ED-4DB2-BD59-A6C34878D82A}">
                    <a16:rowId xmlns:a16="http://schemas.microsoft.com/office/drawing/2014/main" val="412597773"/>
                  </a:ext>
                </a:extLst>
              </a:tr>
              <a:tr h="404989">
                <a:tc>
                  <a:txBody>
                    <a:bodyPr/>
                    <a:lstStyle/>
                    <a:p>
                      <a:r>
                        <a:rPr lang="en-IE" sz="1600" dirty="0"/>
                        <a:t>9:45</a:t>
                      </a:r>
                    </a:p>
                  </a:txBody>
                  <a:tcPr/>
                </a:tc>
                <a:tc>
                  <a:txBody>
                    <a:bodyPr/>
                    <a:lstStyle/>
                    <a:p>
                      <a:r>
                        <a:rPr lang="en-IE" sz="1600" dirty="0"/>
                        <a:t>REQ Introduction</a:t>
                      </a:r>
                    </a:p>
                  </a:txBody>
                  <a:tcPr/>
                </a:tc>
                <a:tc>
                  <a:txBody>
                    <a:bodyPr/>
                    <a:lstStyle/>
                    <a:p>
                      <a:r>
                        <a:rPr lang="en-IE" sz="1600" dirty="0"/>
                        <a:t>Niamh O’Malley</a:t>
                      </a:r>
                    </a:p>
                  </a:txBody>
                  <a:tcPr/>
                </a:tc>
                <a:extLst>
                  <a:ext uri="{0D108BD9-81ED-4DB2-BD59-A6C34878D82A}">
                    <a16:rowId xmlns:a16="http://schemas.microsoft.com/office/drawing/2014/main" val="3436189357"/>
                  </a:ext>
                </a:extLst>
              </a:tr>
              <a:tr h="404989">
                <a:tc>
                  <a:txBody>
                    <a:bodyPr/>
                    <a:lstStyle/>
                    <a:p>
                      <a:r>
                        <a:rPr lang="en-IE" sz="1600" dirty="0"/>
                        <a:t>10:00</a:t>
                      </a:r>
                    </a:p>
                  </a:txBody>
                  <a:tcPr/>
                </a:tc>
                <a:tc>
                  <a:txBody>
                    <a:bodyPr/>
                    <a:lstStyle/>
                    <a:p>
                      <a:r>
                        <a:rPr lang="en-IE" sz="1600" dirty="0"/>
                        <a:t>XSD / XML guidance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1600" dirty="0"/>
                        <a:t>Stephen Maher</a:t>
                      </a:r>
                    </a:p>
                  </a:txBody>
                  <a:tcPr/>
                </a:tc>
                <a:extLst>
                  <a:ext uri="{0D108BD9-81ED-4DB2-BD59-A6C34878D82A}">
                    <a16:rowId xmlns:a16="http://schemas.microsoft.com/office/drawing/2014/main" val="2630357595"/>
                  </a:ext>
                </a:extLst>
              </a:tr>
              <a:tr h="404989">
                <a:tc>
                  <a:txBody>
                    <a:bodyPr/>
                    <a:lstStyle/>
                    <a:p>
                      <a:r>
                        <a:rPr lang="en-IE" sz="1600" dirty="0"/>
                        <a:t>10:40</a:t>
                      </a:r>
                    </a:p>
                  </a:txBody>
                  <a:tcPr/>
                </a:tc>
                <a:tc>
                  <a:txBody>
                    <a:bodyPr/>
                    <a:lstStyle/>
                    <a:p>
                      <a:r>
                        <a:rPr lang="en-IE" sz="1600" i="1" dirty="0"/>
                        <a:t>Tea break</a:t>
                      </a:r>
                    </a:p>
                  </a:txBody>
                  <a:tcPr/>
                </a:tc>
                <a:tc>
                  <a:txBody>
                    <a:bodyPr/>
                    <a:lstStyle/>
                    <a:p>
                      <a:endParaRPr lang="en-IE" sz="1600" dirty="0"/>
                    </a:p>
                  </a:txBody>
                  <a:tcPr/>
                </a:tc>
                <a:extLst>
                  <a:ext uri="{0D108BD9-81ED-4DB2-BD59-A6C34878D82A}">
                    <a16:rowId xmlns:a16="http://schemas.microsoft.com/office/drawing/2014/main" val="1227732629"/>
                  </a:ext>
                </a:extLst>
              </a:tr>
              <a:tr h="404989">
                <a:tc>
                  <a:txBody>
                    <a:bodyPr/>
                    <a:lstStyle/>
                    <a:p>
                      <a:r>
                        <a:rPr lang="en-IE" sz="1600" dirty="0"/>
                        <a:t>11:00</a:t>
                      </a:r>
                    </a:p>
                  </a:txBody>
                  <a:tcPr/>
                </a:tc>
                <a:tc>
                  <a:txBody>
                    <a:bodyPr/>
                    <a:lstStyle/>
                    <a:p>
                      <a:r>
                        <a:rPr lang="en-IE" sz="1600" dirty="0"/>
                        <a:t>External UAT, portal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IE" sz="1600" dirty="0"/>
                        <a:t>Colm Devine</a:t>
                      </a:r>
                    </a:p>
                  </a:txBody>
                  <a:tcPr/>
                </a:tc>
                <a:extLst>
                  <a:ext uri="{0D108BD9-81ED-4DB2-BD59-A6C34878D82A}">
                    <a16:rowId xmlns:a16="http://schemas.microsoft.com/office/drawing/2014/main" val="561056339"/>
                  </a:ext>
                </a:extLst>
              </a:tr>
              <a:tr h="404989">
                <a:tc>
                  <a:txBody>
                    <a:bodyPr/>
                    <a:lstStyle/>
                    <a:p>
                      <a:r>
                        <a:rPr lang="en-IE" sz="1600" dirty="0"/>
                        <a:t>11:05</a:t>
                      </a:r>
                    </a:p>
                  </a:txBody>
                  <a:tcPr/>
                </a:tc>
                <a:tc>
                  <a:txBody>
                    <a:bodyPr/>
                    <a:lstStyle/>
                    <a:p>
                      <a:r>
                        <a:rPr lang="en-IE" sz="1600" dirty="0"/>
                        <a:t>Pre-submitted questions</a:t>
                      </a:r>
                    </a:p>
                  </a:txBody>
                  <a:tcPr/>
                </a:tc>
                <a:tc>
                  <a:txBody>
                    <a:bodyPr/>
                    <a:lstStyle/>
                    <a:p>
                      <a:r>
                        <a:rPr lang="en-IE" sz="1600" dirty="0"/>
                        <a:t>Ciarán Martin</a:t>
                      </a:r>
                    </a:p>
                  </a:txBody>
                  <a:tcPr/>
                </a:tc>
                <a:extLst>
                  <a:ext uri="{0D108BD9-81ED-4DB2-BD59-A6C34878D82A}">
                    <a16:rowId xmlns:a16="http://schemas.microsoft.com/office/drawing/2014/main" val="1352454651"/>
                  </a:ext>
                </a:extLst>
              </a:tr>
              <a:tr h="404989">
                <a:tc>
                  <a:txBody>
                    <a:bodyPr/>
                    <a:lstStyle/>
                    <a:p>
                      <a:r>
                        <a:rPr lang="en-IE" sz="1600" dirty="0"/>
                        <a:t>11:30</a:t>
                      </a:r>
                    </a:p>
                  </a:txBody>
                  <a:tcPr/>
                </a:tc>
                <a:tc>
                  <a:txBody>
                    <a:bodyPr/>
                    <a:lstStyle/>
                    <a:p>
                      <a:r>
                        <a:rPr lang="en-IE" sz="1600" i="1" dirty="0"/>
                        <a:t>Questions</a:t>
                      </a:r>
                      <a:r>
                        <a:rPr lang="en-IE" sz="1600" i="1" baseline="0" dirty="0"/>
                        <a:t> and answers</a:t>
                      </a:r>
                      <a:endParaRPr lang="en-IE" sz="1600" i="1" dirty="0"/>
                    </a:p>
                  </a:txBody>
                  <a:tcPr/>
                </a:tc>
                <a:tc>
                  <a:txBody>
                    <a:bodyPr/>
                    <a:lstStyle/>
                    <a:p>
                      <a:r>
                        <a:rPr lang="en-IE" sz="1600" dirty="0"/>
                        <a:t>All</a:t>
                      </a:r>
                    </a:p>
                  </a:txBody>
                  <a:tcPr/>
                </a:tc>
                <a:extLst>
                  <a:ext uri="{0D108BD9-81ED-4DB2-BD59-A6C34878D82A}">
                    <a16:rowId xmlns:a16="http://schemas.microsoft.com/office/drawing/2014/main" val="1334285555"/>
                  </a:ext>
                </a:extLst>
              </a:tr>
              <a:tr h="404989">
                <a:tc>
                  <a:txBody>
                    <a:bodyPr/>
                    <a:lstStyle/>
                    <a:p>
                      <a:r>
                        <a:rPr lang="en-IE" sz="1600" dirty="0"/>
                        <a:t>12:00</a:t>
                      </a:r>
                    </a:p>
                  </a:txBody>
                  <a:tcPr/>
                </a:tc>
                <a:tc>
                  <a:txBody>
                    <a:bodyPr/>
                    <a:lstStyle/>
                    <a:p>
                      <a:r>
                        <a:rPr lang="en-IE" sz="1600" dirty="0"/>
                        <a:t>Close</a:t>
                      </a:r>
                    </a:p>
                  </a:txBody>
                  <a:tcPr/>
                </a:tc>
                <a:tc>
                  <a:txBody>
                    <a:bodyPr/>
                    <a:lstStyle/>
                    <a:p>
                      <a:endParaRPr lang="en-IE" sz="1600" dirty="0"/>
                    </a:p>
                  </a:txBody>
                  <a:tcPr/>
                </a:tc>
                <a:extLst>
                  <a:ext uri="{0D108BD9-81ED-4DB2-BD59-A6C34878D82A}">
                    <a16:rowId xmlns:a16="http://schemas.microsoft.com/office/drawing/2014/main" val="2949985633"/>
                  </a:ext>
                </a:extLst>
              </a:tr>
            </a:tbl>
          </a:graphicData>
        </a:graphic>
      </p:graphicFrame>
      <p:sp>
        <p:nvSpPr>
          <p:cNvPr id="2" name="BJPseudoFooter">
            <a:extLst>
              <a:ext uri="{FF2B5EF4-FFF2-40B4-BE49-F238E27FC236}">
                <a16:creationId xmlns:a16="http://schemas.microsoft.com/office/drawing/2014/main" id="{CC78A9E7-3AEE-8E1C-4B0D-A36358007F0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37127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Common Error 2 - XML Wrapper</a:t>
            </a:r>
          </a:p>
        </p:txBody>
      </p:sp>
      <p:sp>
        <p:nvSpPr>
          <p:cNvPr id="3" name="Content Placeholder 2"/>
          <p:cNvSpPr>
            <a:spLocks noGrp="1"/>
          </p:cNvSpPr>
          <p:nvPr>
            <p:ph idx="1"/>
          </p:nvPr>
        </p:nvSpPr>
        <p:spPr>
          <a:xfrm>
            <a:off x="1827759" y="3169227"/>
            <a:ext cx="8588450" cy="2390776"/>
          </a:xfrm>
          <a:ln>
            <a:solidFill>
              <a:schemeClr val="accent1"/>
            </a:solidFill>
          </a:ln>
          <a:effectLst>
            <a:glow rad="38100">
              <a:schemeClr val="accent1">
                <a:satMod val="175000"/>
                <a:alpha val="40000"/>
              </a:schemeClr>
            </a:glow>
          </a:effectLst>
        </p:spPr>
        <p:txBody>
          <a:bodyPr/>
          <a:lstStyle/>
          <a:p>
            <a:pPr marL="0" indent="0">
              <a:buNone/>
            </a:pPr>
            <a:r>
              <a:rPr lang="en-US" dirty="0"/>
              <a:t>&lt;?xml version="1.0" encoding="utf-8"?&gt;</a:t>
            </a:r>
          </a:p>
          <a:p>
            <a:pPr marL="0" indent="0">
              <a:buNone/>
            </a:pPr>
            <a:r>
              <a:rPr lang="en-US" dirty="0"/>
              <a:t>&lt;</a:t>
            </a:r>
            <a:r>
              <a:rPr lang="en-US" dirty="0" err="1"/>
              <a:t>CreditInstitutions</a:t>
            </a:r>
            <a:r>
              <a:rPr lang="en-US" dirty="0"/>
              <a:t> </a:t>
            </a:r>
            <a:r>
              <a:rPr lang="en-US" dirty="0" err="1"/>
              <a:t>xmlns</a:t>
            </a:r>
            <a:r>
              <a:rPr lang="en-US" dirty="0"/>
              <a:t>="http://www.centralbank.ie/Schemas/AML/2025/A01"&gt;</a:t>
            </a:r>
          </a:p>
          <a:p>
            <a:pPr marL="457200" lvl="1" indent="0">
              <a:buNone/>
            </a:pPr>
            <a:r>
              <a:rPr lang="en-US" dirty="0"/>
              <a:t>…</a:t>
            </a:r>
          </a:p>
          <a:p>
            <a:pPr marL="457200" lvl="1" indent="0">
              <a:buNone/>
            </a:pPr>
            <a:r>
              <a:rPr lang="en-US" dirty="0"/>
              <a:t>…</a:t>
            </a:r>
          </a:p>
          <a:p>
            <a:pPr marL="457200" lvl="1" indent="0">
              <a:buNone/>
            </a:pPr>
            <a:r>
              <a:rPr lang="en-US" dirty="0"/>
              <a:t>…</a:t>
            </a:r>
          </a:p>
          <a:p>
            <a:pPr marL="0" indent="0">
              <a:buNone/>
            </a:pPr>
            <a:r>
              <a:rPr lang="en-US" dirty="0"/>
              <a:t>&lt;/</a:t>
            </a:r>
            <a:r>
              <a:rPr lang="en-US" dirty="0" err="1"/>
              <a:t>CreditInstitutions</a:t>
            </a:r>
            <a:r>
              <a:rPr lang="en-US" dirty="0"/>
              <a:t>&gt;</a:t>
            </a:r>
            <a:endParaRPr lang="en-IE" dirty="0"/>
          </a:p>
          <a:p>
            <a:pPr marL="0" indent="0">
              <a:buNone/>
            </a:pPr>
            <a:endParaRPr lang="en-IE" dirty="0"/>
          </a:p>
        </p:txBody>
      </p:sp>
      <p:sp>
        <p:nvSpPr>
          <p:cNvPr id="4" name="Content Placeholder 3"/>
          <p:cNvSpPr>
            <a:spLocks noGrp="1"/>
          </p:cNvSpPr>
          <p:nvPr>
            <p:ph idx="10"/>
          </p:nvPr>
        </p:nvSpPr>
        <p:spPr>
          <a:xfrm>
            <a:off x="483287" y="1291036"/>
            <a:ext cx="10086390" cy="1878191"/>
          </a:xfrm>
        </p:spPr>
        <p:txBody>
          <a:bodyPr/>
          <a:lstStyle/>
          <a:p>
            <a:r>
              <a:rPr lang="en-US" dirty="0"/>
              <a:t>The XML tags must be contained in the following wrapper as page 6 of the guidance </a:t>
            </a:r>
          </a:p>
          <a:p>
            <a:endParaRPr lang="en-US" dirty="0"/>
          </a:p>
          <a:p>
            <a:r>
              <a:rPr lang="en-IE" dirty="0"/>
              <a:t>Otherwise the file will get rejected</a:t>
            </a:r>
          </a:p>
        </p:txBody>
      </p:sp>
      <p:sp>
        <p:nvSpPr>
          <p:cNvPr id="7" name="TextBox 6">
            <a:extLst>
              <a:ext uri="{FF2B5EF4-FFF2-40B4-BE49-F238E27FC236}">
                <a16:creationId xmlns:a16="http://schemas.microsoft.com/office/drawing/2014/main" id="{845F52D5-BF8B-0A8F-C4D1-1937EA24E23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5" name="BJPseudoFooter">
            <a:extLst>
              <a:ext uri="{FF2B5EF4-FFF2-40B4-BE49-F238E27FC236}">
                <a16:creationId xmlns:a16="http://schemas.microsoft.com/office/drawing/2014/main" id="{2904F52E-BDB4-7359-55B8-AFD88531836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826029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3 - Table Order</a:t>
            </a:r>
          </a:p>
        </p:txBody>
      </p:sp>
      <p:sp>
        <p:nvSpPr>
          <p:cNvPr id="3" name="Content Placeholder 2"/>
          <p:cNvSpPr>
            <a:spLocks noGrp="1"/>
          </p:cNvSpPr>
          <p:nvPr>
            <p:ph idx="10"/>
          </p:nvPr>
        </p:nvSpPr>
        <p:spPr/>
        <p:txBody>
          <a:bodyPr/>
          <a:lstStyle/>
          <a:p>
            <a:r>
              <a:rPr lang="en-US" dirty="0"/>
              <a:t>The XSD taxonomy defines a strict order in which the tables must be entered into any XML file</a:t>
            </a:r>
          </a:p>
          <a:p>
            <a:endParaRPr lang="en-US" dirty="0"/>
          </a:p>
          <a:p>
            <a:r>
              <a:rPr lang="en-IE" dirty="0"/>
              <a:t>E.g. General Table (A0101A) must be 1</a:t>
            </a:r>
            <a:r>
              <a:rPr lang="en-IE" baseline="30000" dirty="0"/>
              <a:t>st</a:t>
            </a:r>
            <a:r>
              <a:rPr lang="en-IE" dirty="0"/>
              <a:t>, General </a:t>
            </a:r>
            <a:r>
              <a:rPr lang="en-IE" dirty="0" err="1"/>
              <a:t>InternationalPresence</a:t>
            </a:r>
            <a:r>
              <a:rPr lang="en-IE" dirty="0"/>
              <a:t> Table (A0101B) must be 2</a:t>
            </a:r>
            <a:r>
              <a:rPr lang="en-IE" baseline="30000" dirty="0"/>
              <a:t>nd</a:t>
            </a:r>
            <a:r>
              <a:rPr lang="en-IE" dirty="0"/>
              <a:t>, Inherent Risk Table (A0102A) must be 3</a:t>
            </a:r>
            <a:r>
              <a:rPr lang="en-IE" baseline="30000" dirty="0"/>
              <a:t>rd</a:t>
            </a:r>
            <a:r>
              <a:rPr lang="en-IE" dirty="0"/>
              <a:t> in the xml file etc </a:t>
            </a:r>
            <a:r>
              <a:rPr lang="en-IE" dirty="0" err="1"/>
              <a:t>etc</a:t>
            </a:r>
            <a:r>
              <a:rPr lang="en-IE" dirty="0"/>
              <a:t> </a:t>
            </a:r>
          </a:p>
          <a:p>
            <a:endParaRPr lang="en-US" dirty="0"/>
          </a:p>
          <a:p>
            <a:r>
              <a:rPr lang="en-US" dirty="0"/>
              <a:t>Any file that does not follow this strict order will be rejected</a:t>
            </a:r>
          </a:p>
          <a:p>
            <a:endParaRPr lang="en-US" dirty="0"/>
          </a:p>
        </p:txBody>
      </p:sp>
      <p:pic>
        <p:nvPicPr>
          <p:cNvPr id="4" name="Picture 3"/>
          <p:cNvPicPr>
            <a:picLocks noChangeAspect="1"/>
          </p:cNvPicPr>
          <p:nvPr/>
        </p:nvPicPr>
        <p:blipFill>
          <a:blip r:embed="rId4"/>
          <a:stretch>
            <a:fillRect/>
          </a:stretch>
        </p:blipFill>
        <p:spPr>
          <a:xfrm>
            <a:off x="7134502" y="1497456"/>
            <a:ext cx="4574210" cy="4093776"/>
          </a:xfrm>
          <a:prstGeom prst="rect">
            <a:avLst/>
          </a:prstGeom>
        </p:spPr>
      </p:pic>
      <p:sp>
        <p:nvSpPr>
          <p:cNvPr id="6" name="TextBox 5">
            <a:extLst>
              <a:ext uri="{FF2B5EF4-FFF2-40B4-BE49-F238E27FC236}">
                <a16:creationId xmlns:a16="http://schemas.microsoft.com/office/drawing/2014/main" id="{46C06AC1-8216-05E8-1874-D6030AB3821E}"/>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5F670F18-CDDA-D478-923E-5F0FCEA9058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1440862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Common Error 4 - Pre-defined entity references:</a:t>
            </a:r>
          </a:p>
        </p:txBody>
      </p:sp>
      <p:sp>
        <p:nvSpPr>
          <p:cNvPr id="3" name="Content Placeholder 2"/>
          <p:cNvSpPr>
            <a:spLocks noGrp="1"/>
          </p:cNvSpPr>
          <p:nvPr>
            <p:ph idx="10"/>
          </p:nvPr>
        </p:nvSpPr>
        <p:spPr>
          <a:xfrm>
            <a:off x="483287" y="1175691"/>
            <a:ext cx="9575112" cy="4506617"/>
          </a:xfrm>
        </p:spPr>
        <p:txBody>
          <a:bodyPr/>
          <a:lstStyle/>
          <a:p>
            <a:r>
              <a:rPr lang="en-IE" dirty="0"/>
              <a:t>In XML there are 5 pre-defined characters (i.e. special characters)</a:t>
            </a:r>
          </a:p>
          <a:p>
            <a:endParaRPr lang="en-IE" dirty="0"/>
          </a:p>
          <a:p>
            <a:r>
              <a:rPr lang="en-IE" dirty="0"/>
              <a:t>Example:</a:t>
            </a:r>
          </a:p>
          <a:p>
            <a:pPr lvl="1"/>
            <a:r>
              <a:rPr lang="en-US" dirty="0"/>
              <a:t>Incorrect  syntax</a:t>
            </a:r>
          </a:p>
          <a:p>
            <a:pPr lvl="1"/>
            <a:r>
              <a:rPr lang="en-US" dirty="0"/>
              <a:t>&lt;A01011 Identifier="AAB" String500="</a:t>
            </a:r>
            <a:r>
              <a:rPr lang="en-IE" dirty="0"/>
              <a:t>Smith </a:t>
            </a:r>
            <a:r>
              <a:rPr lang="en-IE" dirty="0">
                <a:solidFill>
                  <a:srgbClr val="FF0000"/>
                </a:solidFill>
              </a:rPr>
              <a:t>&amp;</a:t>
            </a:r>
            <a:r>
              <a:rPr lang="en-IE" dirty="0"/>
              <a:t> Jones Ltd</a:t>
            </a:r>
            <a:r>
              <a:rPr lang="en-US" dirty="0"/>
              <a:t>"&gt;&lt;/A01011&gt;</a:t>
            </a:r>
          </a:p>
          <a:p>
            <a:pPr lvl="1"/>
            <a:endParaRPr lang="en-US" dirty="0"/>
          </a:p>
          <a:p>
            <a:pPr lvl="1"/>
            <a:r>
              <a:rPr lang="en-US" dirty="0"/>
              <a:t>Correct syntax</a:t>
            </a:r>
          </a:p>
          <a:p>
            <a:pPr lvl="1"/>
            <a:r>
              <a:rPr lang="en-US" dirty="0"/>
              <a:t>&lt;A01011 Identifier="AAB" String500="</a:t>
            </a:r>
            <a:r>
              <a:rPr lang="en-IE" dirty="0"/>
              <a:t>Smith </a:t>
            </a:r>
            <a:r>
              <a:rPr lang="en-IE" dirty="0">
                <a:solidFill>
                  <a:srgbClr val="00B050"/>
                </a:solidFill>
              </a:rPr>
              <a:t>&amp;amp; </a:t>
            </a:r>
            <a:r>
              <a:rPr lang="en-IE" dirty="0"/>
              <a:t>Jones Ltd</a:t>
            </a:r>
            <a:r>
              <a:rPr lang="en-US" dirty="0"/>
              <a:t>"&gt;&lt;/A01011&gt;</a:t>
            </a:r>
          </a:p>
          <a:p>
            <a:pPr marL="0" indent="0">
              <a:buNone/>
            </a:pPr>
            <a:endParaRPr lang="en-IE" dirty="0"/>
          </a:p>
        </p:txBody>
      </p:sp>
      <p:pic>
        <p:nvPicPr>
          <p:cNvPr id="5" name="Picture 4">
            <a:extLst>
              <a:ext uri="{FF2B5EF4-FFF2-40B4-BE49-F238E27FC236}">
                <a16:creationId xmlns:a16="http://schemas.microsoft.com/office/drawing/2014/main" id="{17367ABF-9B02-CD94-0830-44C4EA69DF67}"/>
              </a:ext>
            </a:extLst>
          </p:cNvPr>
          <p:cNvPicPr>
            <a:picLocks noChangeAspect="1"/>
          </p:cNvPicPr>
          <p:nvPr/>
        </p:nvPicPr>
        <p:blipFill>
          <a:blip r:embed="rId4"/>
          <a:stretch>
            <a:fillRect/>
          </a:stretch>
        </p:blipFill>
        <p:spPr>
          <a:xfrm>
            <a:off x="3587777" y="4405835"/>
            <a:ext cx="7716327" cy="1752845"/>
          </a:xfrm>
          <a:prstGeom prst="rect">
            <a:avLst/>
          </a:prstGeom>
        </p:spPr>
      </p:pic>
      <p:sp>
        <p:nvSpPr>
          <p:cNvPr id="6" name="TextBox 5">
            <a:extLst>
              <a:ext uri="{FF2B5EF4-FFF2-40B4-BE49-F238E27FC236}">
                <a16:creationId xmlns:a16="http://schemas.microsoft.com/office/drawing/2014/main" id="{72AE7358-FA04-3026-8715-720A236B8778}"/>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9459A848-6A30-2699-0D4F-4BE97BCDDC7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458984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7768" y="632580"/>
            <a:ext cx="6143250" cy="372424"/>
          </a:xfrm>
        </p:spPr>
        <p:txBody>
          <a:bodyPr/>
          <a:lstStyle/>
          <a:p>
            <a:r>
              <a:rPr lang="en-IE" dirty="0"/>
              <a:t>Known Technical Issues</a:t>
            </a:r>
          </a:p>
        </p:txBody>
      </p:sp>
      <p:pic>
        <p:nvPicPr>
          <p:cNvPr id="6" name="Content Placeholder 5"/>
          <p:cNvPicPr>
            <a:picLocks noGrp="1" noChangeAspect="1"/>
          </p:cNvPicPr>
          <p:nvPr>
            <p:ph idx="1"/>
          </p:nvPr>
        </p:nvPicPr>
        <p:blipFill>
          <a:blip r:embed="rId4"/>
          <a:stretch>
            <a:fillRect/>
          </a:stretch>
        </p:blipFill>
        <p:spPr>
          <a:xfrm>
            <a:off x="0" y="0"/>
            <a:ext cx="5590903" cy="6858000"/>
          </a:xfrm>
          <a:prstGeom prst="flowChartDelay">
            <a:avLst/>
          </a:prstGeom>
        </p:spPr>
      </p:pic>
      <p:sp>
        <p:nvSpPr>
          <p:cNvPr id="4" name="Content Placeholder 3"/>
          <p:cNvSpPr>
            <a:spLocks noGrp="1"/>
          </p:cNvSpPr>
          <p:nvPr>
            <p:ph idx="10"/>
          </p:nvPr>
        </p:nvSpPr>
        <p:spPr>
          <a:xfrm>
            <a:off x="5760683" y="1369413"/>
            <a:ext cx="6230334" cy="4506617"/>
          </a:xfrm>
        </p:spPr>
        <p:txBody>
          <a:bodyPr/>
          <a:lstStyle/>
          <a:p>
            <a:r>
              <a:rPr lang="en-IE" dirty="0"/>
              <a:t>The CBI is aware of no technical issues within the XSD</a:t>
            </a:r>
          </a:p>
          <a:p>
            <a:pPr marL="0" indent="0">
              <a:buNone/>
            </a:pPr>
            <a:r>
              <a:rPr lang="en-IE" dirty="0"/>
              <a:t> </a:t>
            </a:r>
          </a:p>
          <a:p>
            <a:r>
              <a:rPr lang="en-IE" dirty="0"/>
              <a:t>If you become aware of other technical issues please email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p>
          <a:p>
            <a:endParaRPr lang="en-IE" dirty="0"/>
          </a:p>
          <a:p>
            <a:endParaRPr lang="en-IE" dirty="0"/>
          </a:p>
        </p:txBody>
      </p:sp>
      <p:sp>
        <p:nvSpPr>
          <p:cNvPr id="7" name="TextBox 6">
            <a:extLst>
              <a:ext uri="{FF2B5EF4-FFF2-40B4-BE49-F238E27FC236}">
                <a16:creationId xmlns:a16="http://schemas.microsoft.com/office/drawing/2014/main" id="{DAE2C7C0-BDE2-CEAB-77C2-F5B72E7B248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4657D3CC-C839-1732-3A33-378F91F3BC0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59615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096000" y="741788"/>
            <a:ext cx="4341376" cy="372424"/>
          </a:xfrm>
        </p:spPr>
        <p:txBody>
          <a:bodyPr/>
          <a:lstStyle/>
          <a:p>
            <a:r>
              <a:rPr lang="en-US" dirty="0"/>
              <a:t>4 Important Rules</a:t>
            </a:r>
            <a:endParaRPr lang="en-IE" dirty="0"/>
          </a:p>
        </p:txBody>
      </p:sp>
      <p:sp>
        <p:nvSpPr>
          <p:cNvPr id="10" name="Content Placeholder 9"/>
          <p:cNvSpPr>
            <a:spLocks noGrp="1"/>
          </p:cNvSpPr>
          <p:nvPr>
            <p:ph idx="10"/>
          </p:nvPr>
        </p:nvSpPr>
        <p:spPr>
          <a:xfrm>
            <a:off x="5895703" y="1423383"/>
            <a:ext cx="6281972" cy="4506617"/>
          </a:xfrm>
        </p:spPr>
        <p:txBody>
          <a:bodyPr/>
          <a:lstStyle/>
          <a:p>
            <a:r>
              <a:rPr lang="en-US" dirty="0"/>
              <a:t>Please ensure that you do not have any of these mistakes in your files</a:t>
            </a:r>
          </a:p>
          <a:p>
            <a:endParaRPr lang="en-IE" dirty="0"/>
          </a:p>
          <a:p>
            <a:r>
              <a:rPr lang="en-US" dirty="0"/>
              <a:t>You will receive an </a:t>
            </a:r>
            <a:r>
              <a:rPr lang="en-US" b="1" i="1" u="sng" dirty="0"/>
              <a:t>immediate resubmission request</a:t>
            </a:r>
            <a:r>
              <a:rPr lang="en-US" dirty="0"/>
              <a:t> if any of these rules are failed</a:t>
            </a:r>
          </a:p>
        </p:txBody>
      </p:sp>
      <p:pic>
        <p:nvPicPr>
          <p:cNvPr id="6" name="Picture 5">
            <a:extLst>
              <a:ext uri="{FF2B5EF4-FFF2-40B4-BE49-F238E27FC236}">
                <a16:creationId xmlns:a16="http://schemas.microsoft.com/office/drawing/2014/main" id="{50B628AE-BA10-C662-D242-205B1A334238}"/>
              </a:ext>
            </a:extLst>
          </p:cNvPr>
          <p:cNvPicPr>
            <a:picLocks noChangeAspect="1"/>
          </p:cNvPicPr>
          <p:nvPr/>
        </p:nvPicPr>
        <p:blipFill>
          <a:blip r:embed="rId4"/>
          <a:stretch>
            <a:fillRect/>
          </a:stretch>
        </p:blipFill>
        <p:spPr>
          <a:xfrm>
            <a:off x="0" y="0"/>
            <a:ext cx="5730737" cy="6858000"/>
          </a:xfrm>
          <a:prstGeom prst="flowChartDelay">
            <a:avLst/>
          </a:prstGeom>
        </p:spPr>
      </p:pic>
      <p:sp>
        <p:nvSpPr>
          <p:cNvPr id="4" name="TextBox 3">
            <a:extLst>
              <a:ext uri="{FF2B5EF4-FFF2-40B4-BE49-F238E27FC236}">
                <a16:creationId xmlns:a16="http://schemas.microsoft.com/office/drawing/2014/main" id="{6A9AD2E1-7542-7BF6-6207-6D1819D16E07}"/>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0A30549F-3FD8-23F1-02F6-E1ECEA111CA7}"/>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613215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8702277" cy="372424"/>
          </a:xfrm>
        </p:spPr>
        <p:txBody>
          <a:bodyPr/>
          <a:lstStyle/>
          <a:p>
            <a:r>
              <a:rPr lang="en-US" dirty="0"/>
              <a:t>Rule 1: No duplicate tags allowed in Table Structure B</a:t>
            </a:r>
          </a:p>
        </p:txBody>
      </p:sp>
      <p:sp>
        <p:nvSpPr>
          <p:cNvPr id="10" name="Content Placeholder 9"/>
          <p:cNvSpPr>
            <a:spLocks noGrp="1"/>
          </p:cNvSpPr>
          <p:nvPr>
            <p:ph idx="10"/>
          </p:nvPr>
        </p:nvSpPr>
        <p:spPr>
          <a:xfrm>
            <a:off x="483288" y="1291036"/>
            <a:ext cx="10802333" cy="4506617"/>
          </a:xfrm>
        </p:spPr>
        <p:txBody>
          <a:bodyPr/>
          <a:lstStyle/>
          <a:p>
            <a:pPr marL="0" indent="0">
              <a:buNone/>
            </a:pPr>
            <a:r>
              <a:rPr lang="en-US" dirty="0"/>
              <a:t>For example, AAA has been reported twice</a:t>
            </a:r>
          </a:p>
          <a:p>
            <a:pPr marL="0" indent="0">
              <a:buNone/>
            </a:pPr>
            <a:endParaRPr lang="en-US" dirty="0"/>
          </a:p>
          <a:p>
            <a:pPr marL="0" indent="0">
              <a:buNone/>
            </a:pPr>
            <a:r>
              <a:rPr lang="en-US" dirty="0"/>
              <a:t> &lt;A0101A&gt;</a:t>
            </a:r>
          </a:p>
          <a:p>
            <a:pPr marL="0" indent="0">
              <a:buNone/>
            </a:pPr>
            <a:r>
              <a:rPr lang="en-US" dirty="0"/>
              <a:t>    &lt;A01011 Identifier="</a:t>
            </a:r>
            <a:r>
              <a:rPr lang="en-US" dirty="0">
                <a:solidFill>
                  <a:srgbClr val="FF0000"/>
                </a:solidFill>
              </a:rPr>
              <a:t>AAA</a:t>
            </a:r>
            <a:r>
              <a:rPr lang="en-US" dirty="0"/>
              <a:t>" </a:t>
            </a:r>
            <a:r>
              <a:rPr lang="en-US" dirty="0" err="1"/>
              <a:t>EnumerationLegalStructure</a:t>
            </a:r>
            <a:r>
              <a:rPr lang="en-US" dirty="0"/>
              <a:t>="</a:t>
            </a:r>
            <a:r>
              <a:rPr lang="en-US" dirty="0" err="1"/>
              <a:t>Parent_of_group</a:t>
            </a:r>
            <a:r>
              <a:rPr lang="en-US" dirty="0"/>
              <a:t>"&gt;&lt;/A01011&gt;</a:t>
            </a:r>
          </a:p>
          <a:p>
            <a:pPr marL="0" indent="0">
              <a:buNone/>
            </a:pPr>
            <a:r>
              <a:rPr lang="en-US" dirty="0"/>
              <a:t>    &lt;A01011 Identifier="AAB" String500="gQ8GqgdVimoC"&gt;&lt;/A01011&gt;</a:t>
            </a:r>
          </a:p>
          <a:p>
            <a:pPr marL="0" indent="0">
              <a:buNone/>
            </a:pPr>
            <a:r>
              <a:rPr lang="en-US" dirty="0"/>
              <a:t>    &lt;A01011 Identifier="</a:t>
            </a:r>
            <a:r>
              <a:rPr lang="en-US" dirty="0">
                <a:solidFill>
                  <a:srgbClr val="FF0000"/>
                </a:solidFill>
              </a:rPr>
              <a:t>AAA</a:t>
            </a:r>
            <a:r>
              <a:rPr lang="en-US" dirty="0"/>
              <a:t>" </a:t>
            </a:r>
            <a:r>
              <a:rPr lang="en-US" dirty="0" err="1"/>
              <a:t>EnumerationLegalStructure</a:t>
            </a:r>
            <a:r>
              <a:rPr lang="en-US" dirty="0"/>
              <a:t>="</a:t>
            </a:r>
            <a:r>
              <a:rPr lang="en-US" dirty="0" err="1"/>
              <a:t>Parent_of_group</a:t>
            </a:r>
            <a:r>
              <a:rPr lang="en-US" dirty="0"/>
              <a:t>"&gt;&lt;/A01011&gt;</a:t>
            </a:r>
          </a:p>
          <a:p>
            <a:pPr marL="0" indent="0">
              <a:buNone/>
            </a:pPr>
            <a:r>
              <a:rPr lang="en-US" dirty="0"/>
              <a:t>	.....</a:t>
            </a:r>
          </a:p>
          <a:p>
            <a:pPr marL="0" indent="0">
              <a:buNone/>
            </a:pPr>
            <a:r>
              <a:rPr lang="en-US" dirty="0"/>
              <a:t>&lt;/A0101A&gt;</a:t>
            </a:r>
          </a:p>
        </p:txBody>
      </p:sp>
      <p:sp>
        <p:nvSpPr>
          <p:cNvPr id="4" name="TextBox 3">
            <a:extLst>
              <a:ext uri="{FF2B5EF4-FFF2-40B4-BE49-F238E27FC236}">
                <a16:creationId xmlns:a16="http://schemas.microsoft.com/office/drawing/2014/main" id="{AA566FED-1B0B-4CA6-4942-29DEACE9755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4FB3F298-6265-0BA7-5F43-E94AE74E73C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614424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0"/>
          </p:nvPr>
        </p:nvSpPr>
        <p:spPr>
          <a:xfrm>
            <a:off x="483288" y="1291036"/>
            <a:ext cx="11512196" cy="4506617"/>
          </a:xfrm>
        </p:spPr>
        <p:txBody>
          <a:bodyPr/>
          <a:lstStyle/>
          <a:p>
            <a:pPr marL="0" indent="0">
              <a:buNone/>
            </a:pPr>
            <a:endParaRPr lang="en-US" dirty="0"/>
          </a:p>
          <a:p>
            <a:pPr marL="0" indent="0">
              <a:buNone/>
            </a:pPr>
            <a:r>
              <a:rPr lang="en-US" dirty="0"/>
              <a:t>For example, “</a:t>
            </a:r>
            <a:r>
              <a:rPr lang="en-US" dirty="0" err="1"/>
              <a:t>EnumerationYesNo</a:t>
            </a:r>
            <a:r>
              <a:rPr lang="en-US" dirty="0"/>
              <a:t>” is not the correct variable for AAA</a:t>
            </a:r>
          </a:p>
          <a:p>
            <a:pPr marL="0" indent="0">
              <a:buNone/>
            </a:pPr>
            <a:endParaRPr lang="en-US" dirty="0"/>
          </a:p>
          <a:p>
            <a:pPr marL="0" indent="0">
              <a:buNone/>
            </a:pPr>
            <a:r>
              <a:rPr lang="en-US" dirty="0"/>
              <a:t> &lt;A0101A&gt;</a:t>
            </a:r>
          </a:p>
          <a:p>
            <a:pPr marL="0" indent="0">
              <a:buNone/>
            </a:pPr>
            <a:r>
              <a:rPr lang="en-US" dirty="0"/>
              <a:t>    &lt;A01011 Identifier="AAA" </a:t>
            </a:r>
            <a:r>
              <a:rPr lang="en-IE" dirty="0" err="1">
                <a:solidFill>
                  <a:srgbClr val="FF0000"/>
                </a:solidFill>
              </a:rPr>
              <a:t>EnumerationYesNo</a:t>
            </a:r>
            <a:r>
              <a:rPr lang="en-IE" dirty="0">
                <a:solidFill>
                  <a:srgbClr val="FF0000"/>
                </a:solidFill>
              </a:rPr>
              <a:t>="Yes"</a:t>
            </a:r>
            <a:r>
              <a:rPr lang="en-US" dirty="0"/>
              <a:t>&gt;&lt;/A01011&gt;</a:t>
            </a:r>
          </a:p>
          <a:p>
            <a:pPr marL="0" indent="0">
              <a:buNone/>
            </a:pPr>
            <a:r>
              <a:rPr lang="en-US" dirty="0"/>
              <a:t>    &lt;A01011 Identifier="AAB" String500="gQ8GqgdVimoC"&gt;&lt;/A01011&gt;</a:t>
            </a:r>
          </a:p>
          <a:p>
            <a:pPr marL="0" indent="0">
              <a:buNone/>
            </a:pPr>
            <a:r>
              <a:rPr lang="en-US" dirty="0"/>
              <a:t>    &lt;A01011 Identifier=</a:t>
            </a:r>
            <a:r>
              <a:rPr lang="en-IE" dirty="0"/>
              <a:t>"AAL" LEI="VEEOX8SISSIRDX2N60AB</a:t>
            </a:r>
            <a:r>
              <a:rPr lang="en-US" dirty="0"/>
              <a:t>"&gt;&lt;/A01011&gt;</a:t>
            </a:r>
          </a:p>
          <a:p>
            <a:pPr marL="0" indent="0">
              <a:buNone/>
            </a:pPr>
            <a:r>
              <a:rPr lang="en-US" dirty="0"/>
              <a:t>	.....</a:t>
            </a:r>
          </a:p>
          <a:p>
            <a:pPr marL="0" indent="0">
              <a:buNone/>
            </a:pPr>
            <a:r>
              <a:rPr lang="en-US" dirty="0"/>
              <a:t>&lt;/A0101A&gt;</a:t>
            </a:r>
          </a:p>
          <a:p>
            <a:pPr marL="0" indent="0">
              <a:buNone/>
            </a:pPr>
            <a:endParaRPr lang="en-US" dirty="0"/>
          </a:p>
        </p:txBody>
      </p:sp>
      <p:pic>
        <p:nvPicPr>
          <p:cNvPr id="3" name="Picture 2"/>
          <p:cNvPicPr>
            <a:picLocks noChangeAspect="1"/>
          </p:cNvPicPr>
          <p:nvPr/>
        </p:nvPicPr>
        <p:blipFill>
          <a:blip r:embed="rId4"/>
          <a:stretch>
            <a:fillRect/>
          </a:stretch>
        </p:blipFill>
        <p:spPr>
          <a:xfrm>
            <a:off x="5296833" y="4959505"/>
            <a:ext cx="6178721" cy="1214917"/>
          </a:xfrm>
          <a:prstGeom prst="rect">
            <a:avLst/>
          </a:prstGeom>
        </p:spPr>
      </p:pic>
      <p:sp>
        <p:nvSpPr>
          <p:cNvPr id="5" name="Title 4"/>
          <p:cNvSpPr>
            <a:spLocks noGrp="1"/>
          </p:cNvSpPr>
          <p:nvPr>
            <p:ph type="title"/>
          </p:nvPr>
        </p:nvSpPr>
        <p:spPr>
          <a:xfrm>
            <a:off x="483288" y="258444"/>
            <a:ext cx="11251513" cy="1214917"/>
          </a:xfrm>
        </p:spPr>
        <p:txBody>
          <a:bodyPr/>
          <a:lstStyle/>
          <a:p>
            <a:r>
              <a:rPr lang="en-US" dirty="0"/>
              <a:t>Rule 2: Make sure the correct variable names are reported</a:t>
            </a:r>
            <a:br>
              <a:rPr lang="en-US" dirty="0"/>
            </a:br>
            <a:r>
              <a:rPr lang="en-US" dirty="0"/>
              <a:t>for the corresponding tags in Table Structure B as per the guidance</a:t>
            </a:r>
            <a:endParaRPr lang="en-IE" dirty="0"/>
          </a:p>
        </p:txBody>
      </p:sp>
      <p:sp>
        <p:nvSpPr>
          <p:cNvPr id="6" name="TextBox 5">
            <a:extLst>
              <a:ext uri="{FF2B5EF4-FFF2-40B4-BE49-F238E27FC236}">
                <a16:creationId xmlns:a16="http://schemas.microsoft.com/office/drawing/2014/main" id="{7244CB3C-7400-9611-4B8A-08757A24072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A733548A-48D6-D46E-8AEA-ACE5CE419A0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029631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50138" y="524959"/>
            <a:ext cx="11379850" cy="372424"/>
          </a:xfrm>
        </p:spPr>
        <p:txBody>
          <a:bodyPr/>
          <a:lstStyle/>
          <a:p>
            <a:r>
              <a:rPr lang="en-US" dirty="0"/>
              <a:t>Rule 3: Duplicate values are not allowed in Table Structure A </a:t>
            </a:r>
            <a:endParaRPr lang="en-IE" dirty="0"/>
          </a:p>
        </p:txBody>
      </p:sp>
      <p:sp>
        <p:nvSpPr>
          <p:cNvPr id="10" name="Content Placeholder 9"/>
          <p:cNvSpPr>
            <a:spLocks noGrp="1"/>
          </p:cNvSpPr>
          <p:nvPr>
            <p:ph idx="10"/>
          </p:nvPr>
        </p:nvSpPr>
        <p:spPr>
          <a:xfrm>
            <a:off x="235284" y="711171"/>
            <a:ext cx="10802333" cy="4506617"/>
          </a:xfrm>
        </p:spPr>
        <p:txBody>
          <a:bodyPr/>
          <a:lstStyle/>
          <a:p>
            <a:pPr marL="0" indent="0">
              <a:buNone/>
            </a:pPr>
            <a:endParaRPr lang="en-US" dirty="0"/>
          </a:p>
          <a:p>
            <a:pPr marL="0" indent="0">
              <a:buNone/>
            </a:pPr>
            <a:r>
              <a:rPr lang="en-US" dirty="0"/>
              <a:t>For example, AT has been reported twice</a:t>
            </a:r>
          </a:p>
          <a:p>
            <a:pPr marL="0" indent="0">
              <a:buNone/>
            </a:pPr>
            <a:endParaRPr lang="en-US" dirty="0"/>
          </a:p>
          <a:p>
            <a:pPr marL="0" indent="0">
              <a:buNone/>
            </a:pPr>
            <a:r>
              <a:rPr lang="en-US" dirty="0"/>
              <a:t> &lt;A0101B&gt;</a:t>
            </a:r>
          </a:p>
          <a:p>
            <a:pPr marL="0" indent="0">
              <a:buNone/>
            </a:pPr>
            <a:r>
              <a:rPr lang="en-US" dirty="0"/>
              <a:t>      </a:t>
            </a:r>
            <a:r>
              <a:rPr lang="en-IE" dirty="0"/>
              <a:t>&lt;A01012 AAI="</a:t>
            </a:r>
            <a:r>
              <a:rPr lang="en-IE" dirty="0">
                <a:solidFill>
                  <a:srgbClr val="FF0000"/>
                </a:solidFill>
              </a:rPr>
              <a:t>AT</a:t>
            </a:r>
            <a:r>
              <a:rPr lang="en-IE" dirty="0"/>
              <a:t>" AAJ="652.30" AAK="157.25" BNE="718" BNF="62"&gt;&lt;/A01012&gt;</a:t>
            </a:r>
          </a:p>
          <a:p>
            <a:pPr marL="0" indent="0">
              <a:buNone/>
            </a:pPr>
            <a:r>
              <a:rPr lang="en-IE" dirty="0"/>
              <a:t>      &lt;A01012 AAI="BE" AAJ="741.18" AAK="177.72" BNE="180" BNF="899"&gt;&lt;/A01012&gt;</a:t>
            </a:r>
          </a:p>
          <a:p>
            <a:pPr marL="0" indent="0">
              <a:buNone/>
            </a:pPr>
            <a:r>
              <a:rPr lang="en-IE" dirty="0"/>
              <a:t>      &lt;A01012 AAI=“</a:t>
            </a:r>
            <a:r>
              <a:rPr lang="en-IE" dirty="0">
                <a:solidFill>
                  <a:srgbClr val="FF0000"/>
                </a:solidFill>
              </a:rPr>
              <a:t>AT</a:t>
            </a:r>
            <a:r>
              <a:rPr lang="en-IE" dirty="0"/>
              <a:t>" AAJ="954.47" AAK="553.45" BNE="161" BNF="955"&gt;&lt;/A01012&gt;</a:t>
            </a:r>
          </a:p>
          <a:p>
            <a:pPr marL="0" indent="0">
              <a:buNone/>
            </a:pPr>
            <a:r>
              <a:rPr lang="en-US" dirty="0"/>
              <a:t>	....</a:t>
            </a:r>
          </a:p>
          <a:p>
            <a:pPr marL="0" indent="0">
              <a:buNone/>
            </a:pPr>
            <a:r>
              <a:rPr lang="en-US" dirty="0"/>
              <a:t>&lt;/A0101B&gt;</a:t>
            </a:r>
          </a:p>
          <a:p>
            <a:pPr marL="0" indent="0">
              <a:buNone/>
            </a:pPr>
            <a:endParaRPr lang="en-US" dirty="0"/>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87524414"/>
              </p:ext>
            </p:extLst>
          </p:nvPr>
        </p:nvGraphicFramePr>
        <p:xfrm>
          <a:off x="7529096" y="3731078"/>
          <a:ext cx="4427620" cy="2372360"/>
        </p:xfrm>
        <a:graphic>
          <a:graphicData uri="http://schemas.openxmlformats.org/drawingml/2006/table">
            <a:tbl>
              <a:tblPr bandRow="1">
                <a:tableStyleId>{5C22544A-7EE6-4342-B048-85BDC9FD1C3A}</a:tableStyleId>
              </a:tblPr>
              <a:tblGrid>
                <a:gridCol w="1867386">
                  <a:extLst>
                    <a:ext uri="{9D8B030D-6E8A-4147-A177-3AD203B41FA5}">
                      <a16:colId xmlns:a16="http://schemas.microsoft.com/office/drawing/2014/main" val="3036938830"/>
                    </a:ext>
                  </a:extLst>
                </a:gridCol>
                <a:gridCol w="2560234">
                  <a:extLst>
                    <a:ext uri="{9D8B030D-6E8A-4147-A177-3AD203B41FA5}">
                      <a16:colId xmlns:a16="http://schemas.microsoft.com/office/drawing/2014/main" val="2216002068"/>
                    </a:ext>
                  </a:extLst>
                </a:gridCol>
              </a:tblGrid>
              <a:tr h="370840">
                <a:tc>
                  <a:txBody>
                    <a:bodyPr/>
                    <a:lstStyle/>
                    <a:p>
                      <a:r>
                        <a:rPr lang="en-IE" sz="1400" dirty="0"/>
                        <a:t>AAI</a:t>
                      </a:r>
                    </a:p>
                  </a:txBody>
                  <a:tcPr/>
                </a:tc>
                <a:tc>
                  <a:txBody>
                    <a:bodyPr/>
                    <a:lstStyle/>
                    <a:p>
                      <a:r>
                        <a:rPr lang="en-IE" sz="1400" b="0" kern="1200" dirty="0" err="1">
                          <a:solidFill>
                            <a:schemeClr val="dk1"/>
                          </a:solidFill>
                          <a:effectLst/>
                          <a:latin typeface="+mn-lt"/>
                          <a:ea typeface="+mn-ea"/>
                          <a:cs typeface="+mn-cs"/>
                        </a:rPr>
                        <a:t>CountriesEEA</a:t>
                      </a:r>
                      <a:endParaRPr lang="en-IE" sz="1400" b="0" kern="1200" dirty="0">
                        <a:solidFill>
                          <a:schemeClr val="dk1"/>
                        </a:solidFill>
                        <a:effectLst/>
                        <a:latin typeface="+mn-lt"/>
                        <a:ea typeface="+mn-ea"/>
                        <a:cs typeface="+mn-cs"/>
                      </a:endParaRPr>
                    </a:p>
                  </a:txBody>
                  <a:tcPr/>
                </a:tc>
                <a:extLst>
                  <a:ext uri="{0D108BD9-81ED-4DB2-BD59-A6C34878D82A}">
                    <a16:rowId xmlns:a16="http://schemas.microsoft.com/office/drawing/2014/main" val="617475608"/>
                  </a:ext>
                </a:extLst>
              </a:tr>
              <a:tr h="370840">
                <a:tc>
                  <a:txBody>
                    <a:bodyPr/>
                    <a:lstStyle/>
                    <a:p>
                      <a:r>
                        <a:rPr lang="en-IE" sz="1400" dirty="0"/>
                        <a:t>ACW</a:t>
                      </a:r>
                    </a:p>
                  </a:txBody>
                  <a:tcPr/>
                </a:tc>
                <a:tc>
                  <a:txBody>
                    <a:bodyPr/>
                    <a:lstStyle/>
                    <a:p>
                      <a:r>
                        <a:rPr lang="en-IE" sz="1400" dirty="0" err="1"/>
                        <a:t>CustomerType</a:t>
                      </a:r>
                      <a:endParaRPr lang="en-IE" sz="1400" dirty="0"/>
                    </a:p>
                  </a:txBody>
                  <a:tcPr/>
                </a:tc>
                <a:extLst>
                  <a:ext uri="{0D108BD9-81ED-4DB2-BD59-A6C34878D82A}">
                    <a16:rowId xmlns:a16="http://schemas.microsoft.com/office/drawing/2014/main" val="4166284833"/>
                  </a:ext>
                </a:extLst>
              </a:tr>
              <a:tr h="370840">
                <a:tc>
                  <a:txBody>
                    <a:bodyPr/>
                    <a:lstStyle/>
                    <a:p>
                      <a:r>
                        <a:rPr lang="en-IE" sz="1400" dirty="0"/>
                        <a:t>ADA</a:t>
                      </a:r>
                    </a:p>
                  </a:txBody>
                  <a:tcPr/>
                </a:tc>
                <a:tc>
                  <a:txBody>
                    <a:bodyPr/>
                    <a:lstStyle/>
                    <a:p>
                      <a:r>
                        <a:rPr lang="en-IE" sz="1400" dirty="0"/>
                        <a:t>Sector</a:t>
                      </a:r>
                    </a:p>
                  </a:txBody>
                  <a:tcPr/>
                </a:tc>
                <a:extLst>
                  <a:ext uri="{0D108BD9-81ED-4DB2-BD59-A6C34878D82A}">
                    <a16:rowId xmlns:a16="http://schemas.microsoft.com/office/drawing/2014/main" val="2767790572"/>
                  </a:ext>
                </a:extLst>
              </a:tr>
              <a:tr h="370840">
                <a:tc>
                  <a:txBody>
                    <a:bodyPr/>
                    <a:lstStyle/>
                    <a:p>
                      <a:r>
                        <a:rPr lang="en-IE" sz="1400" dirty="0"/>
                        <a:t>AQK</a:t>
                      </a:r>
                    </a:p>
                  </a:txBody>
                  <a:tcPr/>
                </a:tc>
                <a:tc>
                  <a:txBody>
                    <a:bodyPr/>
                    <a:lstStyle/>
                    <a:p>
                      <a:r>
                        <a:rPr lang="en-IE" sz="1400" dirty="0" err="1"/>
                        <a:t>AlertType</a:t>
                      </a:r>
                      <a:endParaRPr lang="en-IE" sz="1400" dirty="0"/>
                    </a:p>
                  </a:txBody>
                  <a:tcPr/>
                </a:tc>
                <a:extLst>
                  <a:ext uri="{0D108BD9-81ED-4DB2-BD59-A6C34878D82A}">
                    <a16:rowId xmlns:a16="http://schemas.microsoft.com/office/drawing/2014/main" val="1332676517"/>
                  </a:ext>
                </a:extLst>
              </a:tr>
              <a:tr h="370840">
                <a:tc>
                  <a:txBody>
                    <a:bodyPr/>
                    <a:lstStyle/>
                    <a:p>
                      <a:r>
                        <a:rPr lang="en-IE" sz="1400" dirty="0"/>
                        <a:t>AZD,</a:t>
                      </a:r>
                      <a:r>
                        <a:rPr lang="en-IE" sz="1400" baseline="0" dirty="0"/>
                        <a:t> AZI, AZY, BLA, BLL, BLU, BDE</a:t>
                      </a:r>
                      <a:endParaRPr lang="en-IE" sz="1400" dirty="0"/>
                    </a:p>
                  </a:txBody>
                  <a:tcPr/>
                </a:tc>
                <a:tc>
                  <a:txBody>
                    <a:bodyPr/>
                    <a:lstStyle/>
                    <a:p>
                      <a:r>
                        <a:rPr lang="en-IE" sz="1400" dirty="0"/>
                        <a:t>Country</a:t>
                      </a:r>
                    </a:p>
                  </a:txBody>
                  <a:tcPr/>
                </a:tc>
                <a:extLst>
                  <a:ext uri="{0D108BD9-81ED-4DB2-BD59-A6C34878D82A}">
                    <a16:rowId xmlns:a16="http://schemas.microsoft.com/office/drawing/2014/main" val="2619013874"/>
                  </a:ext>
                </a:extLst>
              </a:tr>
              <a:tr h="370840">
                <a:tc>
                  <a:txBody>
                    <a:bodyPr/>
                    <a:lstStyle/>
                    <a:p>
                      <a:r>
                        <a:rPr lang="en-IE" sz="1400" dirty="0"/>
                        <a:t>BDR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400" dirty="0" err="1"/>
                        <a:t>MonitoringRule</a:t>
                      </a:r>
                      <a:r>
                        <a:rPr lang="en-IE" sz="1400" dirty="0"/>
                        <a:t> (</a:t>
                      </a:r>
                      <a:r>
                        <a:rPr lang="en-IE" sz="1400" b="0" kern="1200" dirty="0">
                          <a:solidFill>
                            <a:schemeClr val="dk1"/>
                          </a:solidFill>
                          <a:effectLst/>
                          <a:latin typeface="+mn-lt"/>
                          <a:ea typeface="+mn-ea"/>
                          <a:cs typeface="+mn-cs"/>
                        </a:rPr>
                        <a:t>String500)</a:t>
                      </a:r>
                    </a:p>
                  </a:txBody>
                  <a:tcPr/>
                </a:tc>
                <a:extLst>
                  <a:ext uri="{0D108BD9-81ED-4DB2-BD59-A6C34878D82A}">
                    <a16:rowId xmlns:a16="http://schemas.microsoft.com/office/drawing/2014/main" val="998827478"/>
                  </a:ext>
                </a:extLst>
              </a:tr>
            </a:tbl>
          </a:graphicData>
        </a:graphic>
      </p:graphicFrame>
      <p:sp>
        <p:nvSpPr>
          <p:cNvPr id="4" name="TextBox 3">
            <a:extLst>
              <a:ext uri="{FF2B5EF4-FFF2-40B4-BE49-F238E27FC236}">
                <a16:creationId xmlns:a16="http://schemas.microsoft.com/office/drawing/2014/main" id="{D564FA18-E679-5843-CA1B-DD24BA65822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6F2B8A50-BF47-9293-CC31-75DDED7564F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1002330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83287" y="501952"/>
            <a:ext cx="11091092" cy="372424"/>
          </a:xfrm>
        </p:spPr>
        <p:txBody>
          <a:bodyPr/>
          <a:lstStyle/>
          <a:p>
            <a:r>
              <a:rPr lang="en-US" dirty="0"/>
              <a:t>Rule 4: Make sure to use explicit closing tags. Self closing</a:t>
            </a:r>
            <a:br>
              <a:rPr lang="en-US" dirty="0"/>
            </a:br>
            <a:r>
              <a:rPr lang="en-US" dirty="0"/>
              <a:t>tags are not allowed (</a:t>
            </a:r>
            <a:r>
              <a:rPr lang="en-US" dirty="0" err="1"/>
              <a:t>ie</a:t>
            </a:r>
            <a:r>
              <a:rPr lang="en-US" dirty="0"/>
              <a:t> /&gt; is not allowed)</a:t>
            </a:r>
            <a:endParaRPr lang="en-IE" dirty="0"/>
          </a:p>
        </p:txBody>
      </p:sp>
      <p:sp>
        <p:nvSpPr>
          <p:cNvPr id="10" name="Content Placeholder 9"/>
          <p:cNvSpPr>
            <a:spLocks noGrp="1"/>
          </p:cNvSpPr>
          <p:nvPr>
            <p:ph idx="10"/>
          </p:nvPr>
        </p:nvSpPr>
        <p:spPr>
          <a:xfrm>
            <a:off x="483288" y="1291036"/>
            <a:ext cx="10802333" cy="4506617"/>
          </a:xfrm>
        </p:spPr>
        <p:txBody>
          <a:bodyPr/>
          <a:lstStyle/>
          <a:p>
            <a:pPr marL="0" indent="0">
              <a:buNone/>
            </a:pPr>
            <a:endParaRPr lang="en-US" dirty="0"/>
          </a:p>
          <a:p>
            <a:pPr marL="0" indent="0">
              <a:buNone/>
            </a:pPr>
            <a:r>
              <a:rPr lang="en-US" dirty="0"/>
              <a:t>For Example /&gt; has been used to close the tags. In this example “</a:t>
            </a:r>
            <a:r>
              <a:rPr lang="en-IE" dirty="0">
                <a:solidFill>
                  <a:srgbClr val="00B050"/>
                </a:solidFill>
              </a:rPr>
              <a:t>&gt;&lt;/A01011&gt;</a:t>
            </a:r>
            <a:r>
              <a:rPr lang="en-IE" dirty="0"/>
              <a:t>”</a:t>
            </a:r>
            <a:r>
              <a:rPr lang="en-IE" dirty="0">
                <a:solidFill>
                  <a:srgbClr val="00B050"/>
                </a:solidFill>
              </a:rPr>
              <a:t> </a:t>
            </a:r>
            <a:r>
              <a:rPr lang="en-IE" dirty="0"/>
              <a:t>should be used. </a:t>
            </a:r>
            <a:endParaRPr lang="en-US" dirty="0"/>
          </a:p>
          <a:p>
            <a:pPr marL="0" indent="0">
              <a:buNone/>
            </a:pPr>
            <a:endParaRPr lang="en-US" dirty="0"/>
          </a:p>
          <a:p>
            <a:pPr marL="0" indent="0">
              <a:buNone/>
            </a:pPr>
            <a:r>
              <a:rPr lang="en-US" dirty="0"/>
              <a:t> &lt;A0101A&gt;</a:t>
            </a:r>
          </a:p>
          <a:p>
            <a:pPr marL="0" indent="0">
              <a:buNone/>
            </a:pPr>
            <a:r>
              <a:rPr lang="en-US" dirty="0"/>
              <a:t>    &lt;A01011 Identifier="AAA" </a:t>
            </a:r>
            <a:r>
              <a:rPr lang="en-US" dirty="0" err="1"/>
              <a:t>EnumerationLegalStructure</a:t>
            </a:r>
            <a:r>
              <a:rPr lang="en-US" dirty="0"/>
              <a:t>="</a:t>
            </a:r>
            <a:r>
              <a:rPr lang="en-US" dirty="0" err="1"/>
              <a:t>Parent_of_group</a:t>
            </a:r>
            <a:r>
              <a:rPr lang="en-US" dirty="0"/>
              <a:t>"</a:t>
            </a:r>
            <a:r>
              <a:rPr lang="en-US" dirty="0">
                <a:solidFill>
                  <a:srgbClr val="FF0000"/>
                </a:solidFill>
              </a:rPr>
              <a:t>/&gt;</a:t>
            </a:r>
          </a:p>
          <a:p>
            <a:pPr marL="0" indent="0">
              <a:buNone/>
            </a:pPr>
            <a:r>
              <a:rPr lang="en-US" dirty="0"/>
              <a:t>    &lt;A01011 Identifier="AAB" String500="gQ8GqgdVimoC"</a:t>
            </a:r>
            <a:r>
              <a:rPr lang="en-US" dirty="0">
                <a:solidFill>
                  <a:srgbClr val="FF0000"/>
                </a:solidFill>
              </a:rPr>
              <a:t>/&gt;</a:t>
            </a:r>
          </a:p>
          <a:p>
            <a:pPr marL="0" indent="0">
              <a:buNone/>
            </a:pPr>
            <a:r>
              <a:rPr lang="en-US" dirty="0"/>
              <a:t>    &lt;A01011 Identifier=</a:t>
            </a:r>
            <a:r>
              <a:rPr lang="en-IE" dirty="0"/>
              <a:t>"AAL" LEI="VEEOX8SISSIRDX2N60AB"</a:t>
            </a:r>
            <a:r>
              <a:rPr lang="en-US" dirty="0">
                <a:solidFill>
                  <a:srgbClr val="FF0000"/>
                </a:solidFill>
              </a:rPr>
              <a:t>/&gt;</a:t>
            </a:r>
          </a:p>
          <a:p>
            <a:pPr marL="0" indent="0">
              <a:buNone/>
            </a:pPr>
            <a:r>
              <a:rPr lang="en-US" dirty="0"/>
              <a:t>	.....</a:t>
            </a:r>
          </a:p>
          <a:p>
            <a:pPr marL="0" indent="0">
              <a:buNone/>
            </a:pPr>
            <a:r>
              <a:rPr lang="en-US" dirty="0"/>
              <a:t>&lt;/A0101A&gt;</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IE" dirty="0"/>
          </a:p>
        </p:txBody>
      </p:sp>
      <p:sp>
        <p:nvSpPr>
          <p:cNvPr id="2" name="6-Point Star 9">
            <a:extLst>
              <a:ext uri="{FF2B5EF4-FFF2-40B4-BE49-F238E27FC236}">
                <a16:creationId xmlns:a16="http://schemas.microsoft.com/office/drawing/2014/main" id="{5A86E177-B680-A07E-22EC-0E58629F3110}"/>
              </a:ext>
            </a:extLst>
          </p:cNvPr>
          <p:cNvSpPr/>
          <p:nvPr/>
        </p:nvSpPr>
        <p:spPr>
          <a:xfrm>
            <a:off x="8247017" y="4162697"/>
            <a:ext cx="3944983" cy="2556803"/>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Reminder an </a:t>
            </a:r>
            <a:r>
              <a:rPr lang="en-IE" b="1" i="1" u="sng" dirty="0"/>
              <a:t>immediate resubmission </a:t>
            </a:r>
            <a:r>
              <a:rPr lang="en-IE" dirty="0"/>
              <a:t>will be required if any of these 4 rules are failed</a:t>
            </a:r>
            <a:endParaRPr lang="en-US" dirty="0"/>
          </a:p>
        </p:txBody>
      </p:sp>
      <p:sp>
        <p:nvSpPr>
          <p:cNvPr id="5" name="TextBox 4">
            <a:extLst>
              <a:ext uri="{FF2B5EF4-FFF2-40B4-BE49-F238E27FC236}">
                <a16:creationId xmlns:a16="http://schemas.microsoft.com/office/drawing/2014/main" id="{BDF73B53-F521-040B-8203-618CFE76137B}"/>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BFEE1052-6F78-CAC2-E098-91D5F80F8FE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6918893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Technical Readiness Checklist</a:t>
            </a:r>
          </a:p>
        </p:txBody>
      </p:sp>
      <p:sp>
        <p:nvSpPr>
          <p:cNvPr id="4" name="Content Placeholder 3"/>
          <p:cNvSpPr>
            <a:spLocks noGrp="1"/>
          </p:cNvSpPr>
          <p:nvPr>
            <p:ph idx="10"/>
          </p:nvPr>
        </p:nvSpPr>
        <p:spPr>
          <a:xfrm>
            <a:off x="483287" y="1291036"/>
            <a:ext cx="6334608" cy="4506617"/>
          </a:xfrm>
        </p:spPr>
        <p:txBody>
          <a:bodyPr/>
          <a:lstStyle/>
          <a:p>
            <a:r>
              <a:rPr lang="en-IE" dirty="0"/>
              <a:t>Data preparation / extraction plan</a:t>
            </a:r>
          </a:p>
          <a:p>
            <a:endParaRPr lang="en-IE" dirty="0"/>
          </a:p>
          <a:p>
            <a:r>
              <a:rPr lang="en-IE" dirty="0"/>
              <a:t>Creation of the XML file (possible conversion from excel?) </a:t>
            </a:r>
          </a:p>
          <a:p>
            <a:endParaRPr lang="en-IE" dirty="0"/>
          </a:p>
          <a:p>
            <a:r>
              <a:rPr lang="en-IE" dirty="0"/>
              <a:t>XSD validation</a:t>
            </a:r>
          </a:p>
          <a:p>
            <a:endParaRPr lang="en-IE" dirty="0"/>
          </a:p>
          <a:p>
            <a:r>
              <a:rPr lang="en-IE" dirty="0"/>
              <a:t>4 additional rules that must be passed</a:t>
            </a:r>
          </a:p>
          <a:p>
            <a:endParaRPr lang="en-IE" dirty="0"/>
          </a:p>
          <a:p>
            <a:r>
              <a:rPr lang="en-IE" dirty="0"/>
              <a:t>Internal sign off &amp; submission on CBI portal</a:t>
            </a:r>
          </a:p>
        </p:txBody>
      </p:sp>
      <p:sp>
        <p:nvSpPr>
          <p:cNvPr id="5" name="TextBox 4">
            <a:extLst>
              <a:ext uri="{FF2B5EF4-FFF2-40B4-BE49-F238E27FC236}">
                <a16:creationId xmlns:a16="http://schemas.microsoft.com/office/drawing/2014/main" id="{3ABD4C8B-091C-8580-D3DE-8FB7C48C5AC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14" name="Picture 13">
            <a:extLst>
              <a:ext uri="{FF2B5EF4-FFF2-40B4-BE49-F238E27FC236}">
                <a16:creationId xmlns:a16="http://schemas.microsoft.com/office/drawing/2014/main" id="{88115585-6B56-F48C-FFFE-3861724BFA0D}"/>
              </a:ext>
            </a:extLst>
          </p:cNvPr>
          <p:cNvPicPr>
            <a:picLocks noChangeAspect="1"/>
          </p:cNvPicPr>
          <p:nvPr/>
        </p:nvPicPr>
        <p:blipFill>
          <a:blip r:embed="rId4"/>
          <a:stretch>
            <a:fillRect/>
          </a:stretch>
        </p:blipFill>
        <p:spPr>
          <a:xfrm>
            <a:off x="7831613" y="1442436"/>
            <a:ext cx="3315163" cy="3686689"/>
          </a:xfrm>
          <a:prstGeom prst="rect">
            <a:avLst/>
          </a:prstGeom>
          <a:effectLst>
            <a:glow rad="139700">
              <a:schemeClr val="accent1">
                <a:alpha val="26000"/>
              </a:schemeClr>
            </a:glow>
          </a:effectLst>
        </p:spPr>
      </p:pic>
      <p:sp>
        <p:nvSpPr>
          <p:cNvPr id="3" name="BJPseudoFooter">
            <a:extLst>
              <a:ext uri="{FF2B5EF4-FFF2-40B4-BE49-F238E27FC236}">
                <a16:creationId xmlns:a16="http://schemas.microsoft.com/office/drawing/2014/main" id="{336C229D-C8BB-761A-462D-B31B263F10D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156496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err="1"/>
              <a:t>Slido</a:t>
            </a:r>
            <a:endParaRPr lang="en-IE" dirty="0"/>
          </a:p>
        </p:txBody>
      </p:sp>
      <p:sp>
        <p:nvSpPr>
          <p:cNvPr id="10" name="Content Placeholder 6"/>
          <p:cNvSpPr txBox="1">
            <a:spLocks/>
          </p:cNvSpPr>
          <p:nvPr/>
        </p:nvSpPr>
        <p:spPr>
          <a:xfrm>
            <a:off x="823402" y="1535289"/>
            <a:ext cx="5642712" cy="1893712"/>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r>
              <a:rPr lang="en-IE" sz="2000" kern="0" dirty="0">
                <a:solidFill>
                  <a:schemeClr val="bg1"/>
                </a:solidFill>
              </a:rPr>
              <a:t>Open sli.do</a:t>
            </a:r>
          </a:p>
          <a:p>
            <a:pPr marL="0" indent="0">
              <a:buNone/>
            </a:pPr>
            <a:endParaRPr lang="en-IE" sz="2000" kern="0" dirty="0">
              <a:solidFill>
                <a:schemeClr val="bg1"/>
              </a:solidFill>
            </a:endParaRPr>
          </a:p>
          <a:p>
            <a:r>
              <a:rPr lang="en-IE" sz="2000" kern="0" dirty="0">
                <a:solidFill>
                  <a:schemeClr val="bg1"/>
                </a:solidFill>
              </a:rPr>
              <a:t>Open until 3pm today</a:t>
            </a:r>
          </a:p>
          <a:p>
            <a:pPr marL="0" indent="0">
              <a:buNone/>
            </a:pPr>
            <a:endParaRPr lang="en-IE" kern="0" dirty="0">
              <a:solidFill>
                <a:schemeClr val="bg1"/>
              </a:solidFill>
            </a:endParaRPr>
          </a:p>
        </p:txBody>
      </p:sp>
      <p:pic>
        <p:nvPicPr>
          <p:cNvPr id="4" name="Picture 3">
            <a:extLst>
              <a:ext uri="{FF2B5EF4-FFF2-40B4-BE49-F238E27FC236}">
                <a16:creationId xmlns:a16="http://schemas.microsoft.com/office/drawing/2014/main" id="{9A9021CA-AAF1-5236-326B-163725443D34}"/>
              </a:ext>
            </a:extLst>
          </p:cNvPr>
          <p:cNvPicPr>
            <a:picLocks noChangeAspect="1"/>
          </p:cNvPicPr>
          <p:nvPr/>
        </p:nvPicPr>
        <p:blipFill>
          <a:blip r:embed="rId4"/>
          <a:stretch>
            <a:fillRect/>
          </a:stretch>
        </p:blipFill>
        <p:spPr>
          <a:xfrm>
            <a:off x="823402" y="3543917"/>
            <a:ext cx="10496942" cy="1670340"/>
          </a:xfrm>
          <a:prstGeom prst="rect">
            <a:avLst/>
          </a:prstGeom>
        </p:spPr>
      </p:pic>
      <p:sp>
        <p:nvSpPr>
          <p:cNvPr id="7" name="Content Placeholder 6">
            <a:extLst>
              <a:ext uri="{FF2B5EF4-FFF2-40B4-BE49-F238E27FC236}">
                <a16:creationId xmlns:a16="http://schemas.microsoft.com/office/drawing/2014/main" id="{4AAAD158-8A61-8DDA-53F7-AA38A27D2EF7}"/>
              </a:ext>
            </a:extLst>
          </p:cNvPr>
          <p:cNvSpPr txBox="1">
            <a:spLocks/>
          </p:cNvSpPr>
          <p:nvPr/>
        </p:nvSpPr>
        <p:spPr>
          <a:xfrm>
            <a:off x="5471602" y="1535289"/>
            <a:ext cx="6313998" cy="4041853"/>
          </a:xfrm>
          <a:prstGeom prst="rect">
            <a:avLst/>
          </a:prstGeom>
        </p:spPr>
        <p:txBody>
          <a:bodyPr vert="horz" lIns="91440" tIns="45720" rIns="91440" bIns="45720" rtlCol="0">
            <a:normAutofit/>
          </a:bodyPr>
          <a:lstStyle>
            <a:lvl1pPr marL="181423"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1pPr>
            <a:lvl2pPr marL="471699"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2pPr>
            <a:lvl3pPr marL="761975"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3pPr>
            <a:lvl4pPr marL="1052252"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4pPr>
            <a:lvl5pPr marL="1342528" indent="-181423" eaLnBrk="1" hangingPunct="1">
              <a:lnSpc>
                <a:spcPct val="150000"/>
              </a:lnSpc>
              <a:buClr>
                <a:schemeClr val="accent2"/>
              </a:buClr>
              <a:buFont typeface="Wingdings" panose="05000000000000000000" pitchFamily="2" charset="2"/>
              <a:buChar char=""/>
              <a:defRPr sz="1524">
                <a:solidFill>
                  <a:schemeClr val="bg2"/>
                </a:solidFill>
                <a:latin typeface="+mn-lt"/>
                <a:ea typeface="+mn-ea"/>
                <a:cs typeface="+mn-cs"/>
              </a:defRPr>
            </a:lvl5pPr>
            <a:lvl6pPr marL="1451381" eaLnBrk="1" hangingPunct="1">
              <a:defRPr>
                <a:latin typeface="+mn-lt"/>
                <a:ea typeface="+mn-ea"/>
                <a:cs typeface="+mn-cs"/>
              </a:defRPr>
            </a:lvl6pPr>
            <a:lvl7pPr marL="1741658" eaLnBrk="1" hangingPunct="1">
              <a:defRPr>
                <a:latin typeface="+mn-lt"/>
                <a:ea typeface="+mn-ea"/>
                <a:cs typeface="+mn-cs"/>
              </a:defRPr>
            </a:lvl7pPr>
            <a:lvl8pPr marL="2031934" eaLnBrk="1" hangingPunct="1">
              <a:defRPr>
                <a:latin typeface="+mn-lt"/>
                <a:ea typeface="+mn-ea"/>
                <a:cs typeface="+mn-cs"/>
              </a:defRPr>
            </a:lvl8pPr>
            <a:lvl9pPr marL="2322210" eaLnBrk="1" hangingPunct="1">
              <a:defRPr>
                <a:latin typeface="+mn-lt"/>
                <a:ea typeface="+mn-ea"/>
                <a:cs typeface="+mn-cs"/>
              </a:defRPr>
            </a:lvl9pPr>
          </a:lstStyle>
          <a:p>
            <a:r>
              <a:rPr lang="en-IE" sz="2000" kern="0" dirty="0">
                <a:solidFill>
                  <a:schemeClr val="bg1"/>
                </a:solidFill>
              </a:rPr>
              <a:t>#</a:t>
            </a:r>
            <a:r>
              <a:rPr lang="en-IE" sz="2000" dirty="0">
                <a:solidFill>
                  <a:schemeClr val="bg1"/>
                </a:solidFill>
              </a:rPr>
              <a:t>CBIREQ</a:t>
            </a:r>
          </a:p>
          <a:p>
            <a:pPr marL="0" indent="0">
              <a:buNone/>
            </a:pPr>
            <a:endParaRPr lang="en-IE" sz="2000" kern="0" dirty="0">
              <a:solidFill>
                <a:schemeClr val="bg1"/>
              </a:solidFill>
            </a:endParaRPr>
          </a:p>
          <a:p>
            <a:r>
              <a:rPr lang="en-IE" sz="2000" kern="0" dirty="0">
                <a:solidFill>
                  <a:schemeClr val="bg1"/>
                </a:solidFill>
              </a:rPr>
              <a:t>Questions and answers will be published on our website</a:t>
            </a:r>
          </a:p>
        </p:txBody>
      </p:sp>
      <p:sp>
        <p:nvSpPr>
          <p:cNvPr id="3" name="TextBox 2">
            <a:extLst>
              <a:ext uri="{FF2B5EF4-FFF2-40B4-BE49-F238E27FC236}">
                <a16:creationId xmlns:a16="http://schemas.microsoft.com/office/drawing/2014/main" id="{510BE17F-4B44-7EEF-6E26-BEC4390CDB91}"/>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AE9320D6-6417-5D58-8628-55A609F68DD5}"/>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672417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555D0-02C3-3C12-1C6C-561B109E857E}"/>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ED7330-E273-8D5E-DC9F-9C46A0BD700C}"/>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867150" y="1828800"/>
            <a:ext cx="3748088" cy="3748088"/>
          </a:xfrm>
          <a:prstGeom prst="rect">
            <a:avLst/>
          </a:prstGeom>
        </p:spPr>
      </p:pic>
      <p:sp>
        <p:nvSpPr>
          <p:cNvPr id="3" name="TextBox 2">
            <a:extLst>
              <a:ext uri="{FF2B5EF4-FFF2-40B4-BE49-F238E27FC236}">
                <a16:creationId xmlns:a16="http://schemas.microsoft.com/office/drawing/2014/main" id="{5D6FDED2-B425-A9DA-86AC-F44763556AF8}"/>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BABE8AA7-8D10-E0C0-3ABF-94122A035886}"/>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9626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12448-9FD8-E0DC-C218-F6EC039427C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EC9D1327-EAAF-A2AE-2F3B-4A862236FB81}"/>
              </a:ext>
            </a:extLst>
          </p:cNvPr>
          <p:cNvSpPr>
            <a:spLocks noGrp="1"/>
          </p:cNvSpPr>
          <p:nvPr>
            <p:ph type="body" sz="quarter" idx="10"/>
          </p:nvPr>
        </p:nvSpPr>
        <p:spPr/>
        <p:txBody>
          <a:bodyPr/>
          <a:lstStyle/>
          <a:p>
            <a:r>
              <a:rPr lang="en-IE" dirty="0"/>
              <a:t>Colm Devine</a:t>
            </a:r>
          </a:p>
        </p:txBody>
      </p:sp>
      <p:sp>
        <p:nvSpPr>
          <p:cNvPr id="10" name="Text Placeholder 9">
            <a:extLst>
              <a:ext uri="{FF2B5EF4-FFF2-40B4-BE49-F238E27FC236}">
                <a16:creationId xmlns:a16="http://schemas.microsoft.com/office/drawing/2014/main" id="{B61945F8-8D3D-6BD3-E073-4C8F8F880CC3}"/>
              </a:ext>
            </a:extLst>
          </p:cNvPr>
          <p:cNvSpPr>
            <a:spLocks noGrp="1"/>
          </p:cNvSpPr>
          <p:nvPr>
            <p:ph type="body" sz="quarter" idx="11"/>
          </p:nvPr>
        </p:nvSpPr>
        <p:spPr/>
        <p:txBody>
          <a:bodyPr/>
          <a:lstStyle/>
          <a:p>
            <a:r>
              <a:rPr lang="en-IE" dirty="0"/>
              <a:t>Regulatory Reporting Team</a:t>
            </a:r>
          </a:p>
        </p:txBody>
      </p:sp>
      <p:sp>
        <p:nvSpPr>
          <p:cNvPr id="11" name="Text Placeholder 10">
            <a:extLst>
              <a:ext uri="{FF2B5EF4-FFF2-40B4-BE49-F238E27FC236}">
                <a16:creationId xmlns:a16="http://schemas.microsoft.com/office/drawing/2014/main" id="{E496E46B-1C78-FD42-EBF5-D62B09D2AC5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13442AED-BF12-5793-5311-39958D901082}"/>
              </a:ext>
            </a:extLst>
          </p:cNvPr>
          <p:cNvSpPr>
            <a:spLocks noGrp="1"/>
          </p:cNvSpPr>
          <p:nvPr>
            <p:ph type="body" sz="quarter" idx="13"/>
          </p:nvPr>
        </p:nvSpPr>
        <p:spPr>
          <a:xfrm>
            <a:off x="532863" y="2259055"/>
            <a:ext cx="8118078" cy="583984"/>
          </a:xfrm>
        </p:spPr>
        <p:txBody>
          <a:bodyPr/>
          <a:lstStyle/>
          <a:p>
            <a:r>
              <a:rPr lang="en-IE" dirty="0"/>
              <a:t>External UAT</a:t>
            </a:r>
          </a:p>
        </p:txBody>
      </p:sp>
      <p:sp>
        <p:nvSpPr>
          <p:cNvPr id="3" name="TextBox 2">
            <a:extLst>
              <a:ext uri="{FF2B5EF4-FFF2-40B4-BE49-F238E27FC236}">
                <a16:creationId xmlns:a16="http://schemas.microsoft.com/office/drawing/2014/main" id="{F7D04B4D-C8D2-AB8B-49D6-FF3EC67F40C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54EAAB1E-1C2E-AE6B-33A1-CC4D09C040E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057362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External UAT	</a:t>
            </a:r>
          </a:p>
        </p:txBody>
      </p:sp>
      <p:sp>
        <p:nvSpPr>
          <p:cNvPr id="10" name="Text Placeholder 9"/>
          <p:cNvSpPr>
            <a:spLocks noGrp="1"/>
          </p:cNvSpPr>
          <p:nvPr>
            <p:ph type="body" sz="quarter" idx="11"/>
          </p:nvPr>
        </p:nvSpPr>
        <p:spPr>
          <a:xfrm>
            <a:off x="483288" y="1291036"/>
            <a:ext cx="10417794" cy="4506617"/>
          </a:xfrm>
        </p:spPr>
        <p:txBody>
          <a:bodyPr/>
          <a:lstStyle/>
          <a:p>
            <a:r>
              <a:rPr lang="en-IE" dirty="0"/>
              <a:t>Monday November 10</a:t>
            </a:r>
            <a:r>
              <a:rPr lang="en-IE" baseline="30000" dirty="0"/>
              <a:t>th</a:t>
            </a:r>
            <a:r>
              <a:rPr lang="en-IE" dirty="0"/>
              <a:t> to Friday November 21</a:t>
            </a:r>
            <a:r>
              <a:rPr lang="en-IE" baseline="30000" dirty="0"/>
              <a:t>st</a:t>
            </a:r>
            <a:r>
              <a:rPr lang="en-IE" dirty="0"/>
              <a:t>.  </a:t>
            </a:r>
          </a:p>
          <a:p>
            <a:endParaRPr lang="en-IE" dirty="0"/>
          </a:p>
          <a:p>
            <a:r>
              <a:rPr lang="en-IE" dirty="0"/>
              <a:t>During the test phase we will have dedicated resources to answer queries and log defects. </a:t>
            </a:r>
          </a:p>
          <a:p>
            <a:pPr marL="0" indent="0">
              <a:buNone/>
            </a:pPr>
            <a:endParaRPr lang="en-IE" dirty="0"/>
          </a:p>
          <a:p>
            <a:r>
              <a:rPr lang="en-IE" dirty="0"/>
              <a:t>This test phase will use the Test Portal, and is available here: </a:t>
            </a:r>
            <a:r>
              <a:rPr lang="en-IE" u="sng" dirty="0">
                <a:solidFill>
                  <a:schemeClr val="accent2"/>
                </a:solidFill>
                <a:hlinkClick r:id="rId4">
                  <a:extLst>
                    <a:ext uri="{A12FA001-AC4F-418D-AE19-62706E023703}">
                      <ahyp:hlinkClr xmlns:ahyp="http://schemas.microsoft.com/office/drawing/2018/hyperlinkcolor" val="tx"/>
                    </a:ext>
                  </a:extLst>
                </a:hlinkClick>
              </a:rPr>
              <a:t>https://test-portal.centralbank.ie</a:t>
            </a:r>
            <a:r>
              <a:rPr lang="en-IE" dirty="0"/>
              <a:t>. </a:t>
            </a:r>
          </a:p>
          <a:p>
            <a:pPr marL="0" indent="0">
              <a:buNone/>
            </a:pPr>
            <a:endParaRPr lang="en-IE" dirty="0"/>
          </a:p>
          <a:p>
            <a:r>
              <a:rPr lang="en-IE" b="1" dirty="0"/>
              <a:t>If your firm does not have an administrator set up with access to the Test Portal, please contact </a:t>
            </a:r>
            <a:r>
              <a:rPr lang="en-IE" b="1" dirty="0">
                <a:solidFill>
                  <a:schemeClr val="accent2"/>
                </a:solidFill>
                <a:hlinkClick r:id="rId5">
                  <a:extLst>
                    <a:ext uri="{A12FA001-AC4F-418D-AE19-62706E023703}">
                      <ahyp:hlinkClr xmlns:ahyp="http://schemas.microsoft.com/office/drawing/2018/hyperlinkcolor" val="tx"/>
                    </a:ext>
                  </a:extLst>
                </a:hlinkClick>
              </a:rPr>
              <a:t>onlinereturns@centralbank.ie</a:t>
            </a:r>
            <a:r>
              <a:rPr lang="en-IE" b="1" dirty="0">
                <a:solidFill>
                  <a:schemeClr val="accent2"/>
                </a:solidFill>
              </a:rPr>
              <a:t> </a:t>
            </a:r>
            <a:r>
              <a:rPr lang="en-IE" b="1" dirty="0"/>
              <a:t>as soon as possible</a:t>
            </a:r>
            <a:r>
              <a:rPr lang="en-IE" dirty="0"/>
              <a:t>  </a:t>
            </a:r>
          </a:p>
          <a:p>
            <a:endParaRPr lang="en-IE" dirty="0"/>
          </a:p>
        </p:txBody>
      </p:sp>
      <p:sp>
        <p:nvSpPr>
          <p:cNvPr id="3" name="TextBox 2">
            <a:extLst>
              <a:ext uri="{FF2B5EF4-FFF2-40B4-BE49-F238E27FC236}">
                <a16:creationId xmlns:a16="http://schemas.microsoft.com/office/drawing/2014/main" id="{081FB6AF-9BB6-4F10-5EE7-F871F3159462}"/>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BC0AFB87-DDAD-F096-779F-B4A38BF3E04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359483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External UAT</a:t>
            </a:r>
          </a:p>
        </p:txBody>
      </p:sp>
      <p:sp>
        <p:nvSpPr>
          <p:cNvPr id="4" name="Content Placeholder 3"/>
          <p:cNvSpPr>
            <a:spLocks noGrp="1"/>
          </p:cNvSpPr>
          <p:nvPr>
            <p:ph idx="10"/>
          </p:nvPr>
        </p:nvSpPr>
        <p:spPr>
          <a:xfrm>
            <a:off x="483287" y="1291036"/>
            <a:ext cx="11203887" cy="4506617"/>
          </a:xfrm>
        </p:spPr>
        <p:txBody>
          <a:bodyPr/>
          <a:lstStyle/>
          <a:p>
            <a:pPr marL="0" indent="0">
              <a:buNone/>
            </a:pPr>
            <a:r>
              <a:rPr lang="en-IE" sz="2000" b="1" u="sng" dirty="0"/>
              <a:t>Logging a Defect</a:t>
            </a:r>
            <a:endParaRPr lang="en-IE" sz="2000" u="sng" dirty="0"/>
          </a:p>
          <a:p>
            <a:pPr lvl="0"/>
            <a:r>
              <a:rPr lang="en-IE" dirty="0"/>
              <a:t>It is the responsibility of your institution to upload a valid return file.</a:t>
            </a:r>
          </a:p>
          <a:p>
            <a:pPr marL="0" lvl="0" indent="0">
              <a:buNone/>
            </a:pPr>
            <a:endParaRPr lang="en-IE" dirty="0"/>
          </a:p>
          <a:p>
            <a:pPr lvl="0"/>
            <a:r>
              <a:rPr lang="en-IE" dirty="0"/>
              <a:t>If the defect is not XSD taxonomy related, please ensure that you can reproduce the defect before logging it.</a:t>
            </a:r>
          </a:p>
          <a:p>
            <a:pPr lvl="0"/>
            <a:endParaRPr lang="en-IE" dirty="0"/>
          </a:p>
          <a:p>
            <a:pPr lvl="0"/>
            <a:r>
              <a:rPr lang="en-IE" dirty="0"/>
              <a:t>To log a defect, please send the details of the defect to </a:t>
            </a:r>
            <a:r>
              <a:rPr lang="en-IE" b="1" u="sng" dirty="0">
                <a:solidFill>
                  <a:schemeClr val="accent2"/>
                </a:solidFill>
                <a:hlinkClick r:id="rId4">
                  <a:extLst>
                    <a:ext uri="{A12FA001-AC4F-418D-AE19-62706E023703}">
                      <ahyp:hlinkClr xmlns:ahyp="http://schemas.microsoft.com/office/drawing/2018/hyperlinkcolor" val="tx"/>
                    </a:ext>
                  </a:extLst>
                </a:hlinkClick>
              </a:rPr>
              <a:t>AML_Analytics@centralbank.ie</a:t>
            </a:r>
            <a:r>
              <a:rPr lang="en-IE" dirty="0"/>
              <a:t>.  </a:t>
            </a:r>
          </a:p>
          <a:p>
            <a:pPr lvl="0"/>
            <a:endParaRPr lang="en-IE" dirty="0"/>
          </a:p>
          <a:p>
            <a:pPr lvl="0"/>
            <a:r>
              <a:rPr lang="en-IE" dirty="0"/>
              <a:t>A member of our test team will contact you in relation to your defect.</a:t>
            </a:r>
          </a:p>
          <a:p>
            <a:pPr marL="0" indent="0">
              <a:buNone/>
            </a:pPr>
            <a:endParaRPr lang="en-IE" dirty="0"/>
          </a:p>
          <a:p>
            <a:endParaRPr lang="en-IE" dirty="0"/>
          </a:p>
        </p:txBody>
      </p:sp>
      <p:sp>
        <p:nvSpPr>
          <p:cNvPr id="5" name="TextBox 4">
            <a:extLst>
              <a:ext uri="{FF2B5EF4-FFF2-40B4-BE49-F238E27FC236}">
                <a16:creationId xmlns:a16="http://schemas.microsoft.com/office/drawing/2014/main" id="{33422BCD-B1DB-8B83-645E-F97839E15654}"/>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3" name="BJPseudoFooter">
            <a:extLst>
              <a:ext uri="{FF2B5EF4-FFF2-40B4-BE49-F238E27FC236}">
                <a16:creationId xmlns:a16="http://schemas.microsoft.com/office/drawing/2014/main" id="{B259B0E9-18A4-44A8-4D2F-77E5A759E5D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516642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a:t>Portal</a:t>
            </a:r>
          </a:p>
        </p:txBody>
      </p:sp>
      <p:sp>
        <p:nvSpPr>
          <p:cNvPr id="3" name="Content Placeholder 2"/>
          <p:cNvSpPr>
            <a:spLocks noGrp="1"/>
          </p:cNvSpPr>
          <p:nvPr>
            <p:ph idx="1"/>
          </p:nvPr>
        </p:nvSpPr>
        <p:spPr/>
        <p:txBody>
          <a:bodyPr/>
          <a:lstStyle/>
          <a:p>
            <a:pPr marL="0" lvl="0" indent="0">
              <a:buNone/>
            </a:pPr>
            <a:r>
              <a:rPr lang="en-IE" b="1" dirty="0"/>
              <a:t>File Size Constraints</a:t>
            </a:r>
            <a:endParaRPr lang="en-IE" dirty="0"/>
          </a:p>
          <a:p>
            <a:r>
              <a:rPr lang="en-IE" dirty="0"/>
              <a:t>There is no guidance on the expected file size. We have tested large files internally for example:</a:t>
            </a:r>
          </a:p>
          <a:p>
            <a:r>
              <a:rPr lang="en-IE" dirty="0"/>
              <a:t>A very large file would be approx. 1MB </a:t>
            </a:r>
          </a:p>
          <a:p>
            <a:pPr lvl="0"/>
            <a:r>
              <a:rPr lang="en-IE" dirty="0"/>
              <a:t>This file has business in every country in the world </a:t>
            </a:r>
          </a:p>
          <a:p>
            <a:pPr lvl="0"/>
            <a:r>
              <a:rPr lang="en-IE" dirty="0"/>
              <a:t>2000+ transaction monitoring rules </a:t>
            </a:r>
          </a:p>
          <a:p>
            <a:r>
              <a:rPr lang="en-IE" dirty="0"/>
              <a:t>We would expect most files to be less than 500KB. Both the small and larger files do tend to process quickly on the CBI portal. </a:t>
            </a:r>
          </a:p>
          <a:p>
            <a:endParaRPr lang="en-IE" dirty="0"/>
          </a:p>
        </p:txBody>
      </p:sp>
      <p:sp>
        <p:nvSpPr>
          <p:cNvPr id="4" name="Content Placeholder 3"/>
          <p:cNvSpPr>
            <a:spLocks noGrp="1"/>
          </p:cNvSpPr>
          <p:nvPr>
            <p:ph idx="10"/>
          </p:nvPr>
        </p:nvSpPr>
        <p:spPr/>
        <p:txBody>
          <a:bodyPr/>
          <a:lstStyle/>
          <a:p>
            <a:pPr marL="0" indent="0">
              <a:buNone/>
            </a:pPr>
            <a:r>
              <a:rPr lang="en-IE" b="1" dirty="0"/>
              <a:t>Naming convention</a:t>
            </a:r>
            <a:endParaRPr lang="en-IE" dirty="0"/>
          </a:p>
          <a:p>
            <a:r>
              <a:rPr lang="en-IE" dirty="0"/>
              <a:t>The file name must be of the form:</a:t>
            </a:r>
          </a:p>
          <a:p>
            <a:r>
              <a:rPr lang="en-IE" dirty="0"/>
              <a:t>CCCCCC_YYYYMMDD_A01.xml</a:t>
            </a:r>
          </a:p>
          <a:p>
            <a:r>
              <a:rPr lang="en-IE" dirty="0"/>
              <a:t>CCCCCC - the institution code you use to log in to the system</a:t>
            </a:r>
          </a:p>
          <a:p>
            <a:r>
              <a:rPr lang="en-IE" dirty="0"/>
              <a:t>YYYYMMDD - must be the reporting date</a:t>
            </a:r>
          </a:p>
          <a:p>
            <a:r>
              <a:rPr lang="en-IE" dirty="0"/>
              <a:t>A01 - the A01 Return code</a:t>
            </a:r>
          </a:p>
          <a:p>
            <a:r>
              <a:rPr lang="en-IE" dirty="0"/>
              <a:t>.xml or .zip - the file extension</a:t>
            </a:r>
          </a:p>
          <a:p>
            <a:pPr marL="0" indent="0">
              <a:buNone/>
            </a:pPr>
            <a:endParaRPr lang="en-IE" dirty="0"/>
          </a:p>
          <a:p>
            <a:endParaRPr lang="en-IE" dirty="0"/>
          </a:p>
        </p:txBody>
      </p:sp>
      <p:sp>
        <p:nvSpPr>
          <p:cNvPr id="6" name="TextBox 5">
            <a:extLst>
              <a:ext uri="{FF2B5EF4-FFF2-40B4-BE49-F238E27FC236}">
                <a16:creationId xmlns:a16="http://schemas.microsoft.com/office/drawing/2014/main" id="{12161F29-10FC-77E4-BC52-20EB3AFC38E1}"/>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5" name="BJPseudoFooter">
            <a:extLst>
              <a:ext uri="{FF2B5EF4-FFF2-40B4-BE49-F238E27FC236}">
                <a16:creationId xmlns:a16="http://schemas.microsoft.com/office/drawing/2014/main" id="{E9D04BD5-6B2E-82CD-1555-3769DFFF1D6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29622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A26861-86C3-CA43-DB90-6D9FD0412486}"/>
            </a:ext>
          </a:extLst>
        </p:cNvPr>
        <p:cNvGrpSpPr/>
        <p:nvPr/>
      </p:nvGrpSpPr>
      <p:grpSpPr>
        <a:xfrm>
          <a:off x="0" y="0"/>
          <a:ext cx="0" cy="0"/>
          <a:chOff x="0" y="0"/>
          <a:chExt cx="0" cy="0"/>
        </a:xfrm>
      </p:grpSpPr>
      <p:sp>
        <p:nvSpPr>
          <p:cNvPr id="8" name="Text Placeholder 7">
            <a:extLst>
              <a:ext uri="{FF2B5EF4-FFF2-40B4-BE49-F238E27FC236}">
                <a16:creationId xmlns:a16="http://schemas.microsoft.com/office/drawing/2014/main" id="{7AD2F624-B9BD-C41E-CAA6-1DE42D06D9F6}"/>
              </a:ext>
            </a:extLst>
          </p:cNvPr>
          <p:cNvSpPr>
            <a:spLocks noGrp="1"/>
          </p:cNvSpPr>
          <p:nvPr>
            <p:ph type="body" sz="quarter" idx="10"/>
          </p:nvPr>
        </p:nvSpPr>
        <p:spPr/>
        <p:txBody>
          <a:bodyPr/>
          <a:lstStyle/>
          <a:p>
            <a:r>
              <a:rPr lang="en-IE" dirty="0"/>
              <a:t>Ciarán Martin</a:t>
            </a:r>
          </a:p>
        </p:txBody>
      </p:sp>
      <p:sp>
        <p:nvSpPr>
          <p:cNvPr id="10" name="Text Placeholder 9">
            <a:extLst>
              <a:ext uri="{FF2B5EF4-FFF2-40B4-BE49-F238E27FC236}">
                <a16:creationId xmlns:a16="http://schemas.microsoft.com/office/drawing/2014/main" id="{1D7B8160-9DD6-ECC4-B630-60A45FB531F1}"/>
              </a:ext>
            </a:extLst>
          </p:cNvPr>
          <p:cNvSpPr>
            <a:spLocks noGrp="1"/>
          </p:cNvSpPr>
          <p:nvPr>
            <p:ph type="body" sz="quarter" idx="11"/>
          </p:nvPr>
        </p:nvSpPr>
        <p:spPr/>
        <p:txBody>
          <a:bodyPr/>
          <a:lstStyle/>
          <a:p>
            <a:r>
              <a:rPr lang="en-IE" dirty="0"/>
              <a:t>AML Analytics</a:t>
            </a:r>
          </a:p>
        </p:txBody>
      </p:sp>
      <p:sp>
        <p:nvSpPr>
          <p:cNvPr id="11" name="Text Placeholder 10">
            <a:extLst>
              <a:ext uri="{FF2B5EF4-FFF2-40B4-BE49-F238E27FC236}">
                <a16:creationId xmlns:a16="http://schemas.microsoft.com/office/drawing/2014/main" id="{F0C20D51-B56E-106F-E2D1-F55733D2049A}"/>
              </a:ext>
            </a:extLst>
          </p:cNvPr>
          <p:cNvSpPr>
            <a:spLocks noGrp="1"/>
          </p:cNvSpPr>
          <p:nvPr>
            <p:ph type="body" sz="quarter" idx="12"/>
          </p:nvPr>
        </p:nvSpPr>
        <p:spPr/>
        <p:txBody>
          <a:bodyPr/>
          <a:lstStyle/>
          <a:p>
            <a:r>
              <a:rPr lang="en-IE" dirty="0"/>
              <a:t>RADAR</a:t>
            </a:r>
          </a:p>
        </p:txBody>
      </p:sp>
      <p:sp>
        <p:nvSpPr>
          <p:cNvPr id="12" name="Text Placeholder 11">
            <a:extLst>
              <a:ext uri="{FF2B5EF4-FFF2-40B4-BE49-F238E27FC236}">
                <a16:creationId xmlns:a16="http://schemas.microsoft.com/office/drawing/2014/main" id="{E2E0C3D9-F3D7-F96B-EC8F-C7CA9D56C8AD}"/>
              </a:ext>
            </a:extLst>
          </p:cNvPr>
          <p:cNvSpPr>
            <a:spLocks noGrp="1"/>
          </p:cNvSpPr>
          <p:nvPr>
            <p:ph type="body" sz="quarter" idx="13"/>
          </p:nvPr>
        </p:nvSpPr>
        <p:spPr>
          <a:xfrm>
            <a:off x="532863" y="2259055"/>
            <a:ext cx="8118078" cy="583984"/>
          </a:xfrm>
        </p:spPr>
        <p:txBody>
          <a:bodyPr/>
          <a:lstStyle/>
          <a:p>
            <a:r>
              <a:rPr lang="en-IE" dirty="0"/>
              <a:t>Pre-submitted Questions</a:t>
            </a:r>
          </a:p>
        </p:txBody>
      </p:sp>
      <p:sp>
        <p:nvSpPr>
          <p:cNvPr id="3" name="TextBox 2">
            <a:extLst>
              <a:ext uri="{FF2B5EF4-FFF2-40B4-BE49-F238E27FC236}">
                <a16:creationId xmlns:a16="http://schemas.microsoft.com/office/drawing/2014/main" id="{6991093E-E534-BF0F-83EA-F5F82B64D8B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95F610DA-6A31-FBEA-F02E-F93F8371228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8523571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C60AA8-FBCD-4AE4-220A-C4CE1AA0FAA3}"/>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5F2F4A77-C10E-5014-666A-D0630FEEA80C}"/>
              </a:ext>
            </a:extLst>
          </p:cNvPr>
          <p:cNvPicPr>
            <a:picLocks noChangeAspect="1"/>
          </p:cNvPicPr>
          <p:nvPr/>
        </p:nvPicPr>
        <p:blipFill>
          <a:blip r:embed="rId4"/>
          <a:stretch>
            <a:fillRect/>
          </a:stretch>
        </p:blipFill>
        <p:spPr>
          <a:xfrm>
            <a:off x="5132976" y="1291036"/>
            <a:ext cx="5759123" cy="4506514"/>
          </a:xfrm>
          <a:prstGeom prst="rect">
            <a:avLst/>
          </a:prstGeom>
          <a:noFill/>
        </p:spPr>
      </p:pic>
      <p:sp>
        <p:nvSpPr>
          <p:cNvPr id="10" name="Content Placeholder 9">
            <a:extLst>
              <a:ext uri="{FF2B5EF4-FFF2-40B4-BE49-F238E27FC236}">
                <a16:creationId xmlns:a16="http://schemas.microsoft.com/office/drawing/2014/main" id="{E0FF5BFD-6810-0258-72F6-48238F2863AC}"/>
              </a:ext>
            </a:extLst>
          </p:cNvPr>
          <p:cNvSpPr>
            <a:spLocks noGrp="1"/>
          </p:cNvSpPr>
          <p:nvPr>
            <p:ph type="body" sz="quarter" idx="10"/>
          </p:nvPr>
        </p:nvSpPr>
        <p:spPr>
          <a:xfrm>
            <a:off x="483288" y="3127513"/>
            <a:ext cx="3629203" cy="2670037"/>
          </a:xfrm>
        </p:spPr>
        <p:txBody>
          <a:bodyPr>
            <a:normAutofit lnSpcReduction="10000"/>
          </a:bodyPr>
          <a:lstStyle/>
          <a:p>
            <a:pPr marL="0" indent="0">
              <a:buNone/>
            </a:pPr>
            <a:r>
              <a:rPr lang="en-US" dirty="0"/>
              <a:t>Remember the page you were on or navigate back to the required section using left-hand side.</a:t>
            </a:r>
          </a:p>
          <a:p>
            <a:pPr marL="0" indent="0">
              <a:buNone/>
            </a:pPr>
            <a:r>
              <a:rPr lang="en-US" dirty="0"/>
              <a:t>Alternatively, if you are using a PDF reader software like Adobe Acrobat, the Alt Left Arrow shortcut will return you to the page location of the link you clicked</a:t>
            </a:r>
          </a:p>
        </p:txBody>
      </p:sp>
      <p:sp>
        <p:nvSpPr>
          <p:cNvPr id="8" name="Title 7">
            <a:extLst>
              <a:ext uri="{FF2B5EF4-FFF2-40B4-BE49-F238E27FC236}">
                <a16:creationId xmlns:a16="http://schemas.microsoft.com/office/drawing/2014/main" id="{245EA5AA-4496-4376-FEC7-764338A16A18}"/>
              </a:ext>
            </a:extLst>
          </p:cNvPr>
          <p:cNvSpPr>
            <a:spLocks noGrp="1"/>
          </p:cNvSpPr>
          <p:nvPr>
            <p:ph type="title"/>
          </p:nvPr>
        </p:nvSpPr>
        <p:spPr>
          <a:xfrm>
            <a:off x="483287" y="501952"/>
            <a:ext cx="8072883" cy="372424"/>
          </a:xfrm>
        </p:spPr>
        <p:txBody>
          <a:bodyPr anchor="ctr">
            <a:normAutofit/>
          </a:bodyPr>
          <a:lstStyle/>
          <a:p>
            <a:r>
              <a:rPr lang="en-IE" sz="2000" dirty="0"/>
              <a:t>Questions - navigation	</a:t>
            </a:r>
          </a:p>
        </p:txBody>
      </p:sp>
      <p:sp>
        <p:nvSpPr>
          <p:cNvPr id="21" name="Text Placeholder 4">
            <a:extLst>
              <a:ext uri="{FF2B5EF4-FFF2-40B4-BE49-F238E27FC236}">
                <a16:creationId xmlns:a16="http://schemas.microsoft.com/office/drawing/2014/main" id="{B6C319A4-40E9-83F4-E94F-FD355530FB93}"/>
              </a:ext>
            </a:extLst>
          </p:cNvPr>
          <p:cNvSpPr>
            <a:spLocks noGrp="1"/>
          </p:cNvSpPr>
          <p:nvPr>
            <p:ph type="body" idx="1"/>
          </p:nvPr>
        </p:nvSpPr>
        <p:spPr>
          <a:xfrm>
            <a:off x="492182" y="1291035"/>
            <a:ext cx="3604301" cy="1518425"/>
          </a:xfrm>
        </p:spPr>
        <p:txBody>
          <a:bodyPr/>
          <a:lstStyle/>
          <a:p>
            <a:r>
              <a:rPr lang="en-US" dirty="0"/>
              <a:t>How do I get back to where I was in the document when I click on a hyperlink down to the Appendix?</a:t>
            </a:r>
          </a:p>
        </p:txBody>
      </p:sp>
      <p:sp>
        <p:nvSpPr>
          <p:cNvPr id="17" name="Oval 16">
            <a:extLst>
              <a:ext uri="{FF2B5EF4-FFF2-40B4-BE49-F238E27FC236}">
                <a16:creationId xmlns:a16="http://schemas.microsoft.com/office/drawing/2014/main" id="{66D99240-CE63-FBA9-6A50-F0129F7FC012}"/>
              </a:ext>
            </a:extLst>
          </p:cNvPr>
          <p:cNvSpPr/>
          <p:nvPr/>
        </p:nvSpPr>
        <p:spPr>
          <a:xfrm>
            <a:off x="5022574" y="1399832"/>
            <a:ext cx="344556" cy="326391"/>
          </a:xfrm>
          <a:prstGeom prst="ellipse">
            <a:avLst/>
          </a:prstGeom>
          <a:noFill/>
          <a:ln w="28575">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TextBox 2">
            <a:extLst>
              <a:ext uri="{FF2B5EF4-FFF2-40B4-BE49-F238E27FC236}">
                <a16:creationId xmlns:a16="http://schemas.microsoft.com/office/drawing/2014/main" id="{77859150-BF91-08B0-4F70-31838D3E0B7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9A3ED12F-5BCA-B4A9-A073-B0ED10D7334A}"/>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07607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9E669-51CB-B008-30B5-A3223B798D5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7835BB28-8D78-DADD-284E-E393681AA223}"/>
              </a:ext>
            </a:extLst>
          </p:cNvPr>
          <p:cNvSpPr>
            <a:spLocks noGrp="1"/>
          </p:cNvSpPr>
          <p:nvPr>
            <p:ph type="body" sz="quarter" idx="10"/>
          </p:nvPr>
        </p:nvSpPr>
        <p:spPr>
          <a:xfrm>
            <a:off x="533092" y="3167486"/>
            <a:ext cx="3629203" cy="477078"/>
          </a:xfrm>
        </p:spPr>
        <p:txBody>
          <a:bodyPr>
            <a:normAutofit/>
          </a:bodyPr>
          <a:lstStyle/>
          <a:p>
            <a:pPr marL="0" indent="0">
              <a:buNone/>
            </a:pPr>
            <a:r>
              <a:rPr lang="en-US" dirty="0"/>
              <a:t>Include ALL loans</a:t>
            </a:r>
          </a:p>
        </p:txBody>
      </p:sp>
      <p:sp>
        <p:nvSpPr>
          <p:cNvPr id="8" name="Title 7">
            <a:extLst>
              <a:ext uri="{FF2B5EF4-FFF2-40B4-BE49-F238E27FC236}">
                <a16:creationId xmlns:a16="http://schemas.microsoft.com/office/drawing/2014/main" id="{D777CB25-BBAF-677D-189D-F9920BA434D4}"/>
              </a:ext>
            </a:extLst>
          </p:cNvPr>
          <p:cNvSpPr>
            <a:spLocks noGrp="1"/>
          </p:cNvSpPr>
          <p:nvPr>
            <p:ph type="title"/>
          </p:nvPr>
        </p:nvSpPr>
        <p:spPr>
          <a:xfrm>
            <a:off x="483287" y="501952"/>
            <a:ext cx="8072883" cy="372424"/>
          </a:xfrm>
        </p:spPr>
        <p:txBody>
          <a:bodyPr anchor="ctr">
            <a:normAutofit/>
          </a:bodyPr>
          <a:lstStyle/>
          <a:p>
            <a:r>
              <a:rPr lang="en-IE" sz="2000" dirty="0"/>
              <a:t>Questions - Lending	</a:t>
            </a:r>
          </a:p>
        </p:txBody>
      </p:sp>
      <p:sp>
        <p:nvSpPr>
          <p:cNvPr id="21" name="Text Placeholder 4">
            <a:extLst>
              <a:ext uri="{FF2B5EF4-FFF2-40B4-BE49-F238E27FC236}">
                <a16:creationId xmlns:a16="http://schemas.microsoft.com/office/drawing/2014/main" id="{5B5558AE-A730-846F-431B-C269E1907738}"/>
              </a:ext>
            </a:extLst>
          </p:cNvPr>
          <p:cNvSpPr>
            <a:spLocks noGrp="1"/>
          </p:cNvSpPr>
          <p:nvPr>
            <p:ph type="body" idx="1"/>
          </p:nvPr>
        </p:nvSpPr>
        <p:spPr>
          <a:xfrm>
            <a:off x="533092" y="1081215"/>
            <a:ext cx="3604301" cy="2086271"/>
          </a:xfrm>
        </p:spPr>
        <p:txBody>
          <a:bodyPr/>
          <a:lstStyle/>
          <a:p>
            <a:r>
              <a:rPr lang="en-US" dirty="0"/>
              <a:t>BEL – For outstanding loans. What loans are included in this? Mortgages, home improvement loans, operating leases?</a:t>
            </a:r>
          </a:p>
        </p:txBody>
      </p:sp>
      <p:pic>
        <p:nvPicPr>
          <p:cNvPr id="5" name="Picture 4">
            <a:extLst>
              <a:ext uri="{FF2B5EF4-FFF2-40B4-BE49-F238E27FC236}">
                <a16:creationId xmlns:a16="http://schemas.microsoft.com/office/drawing/2014/main" id="{2E7F9A8F-A6AB-1FFF-514B-8364DC756552}"/>
              </a:ext>
            </a:extLst>
          </p:cNvPr>
          <p:cNvPicPr>
            <a:picLocks noChangeAspect="1"/>
          </p:cNvPicPr>
          <p:nvPr/>
        </p:nvPicPr>
        <p:blipFill>
          <a:blip r:embed="rId4"/>
          <a:stretch>
            <a:fillRect/>
          </a:stretch>
        </p:blipFill>
        <p:spPr>
          <a:xfrm>
            <a:off x="492182" y="3835126"/>
            <a:ext cx="10507446" cy="2128352"/>
          </a:xfrm>
          <a:prstGeom prst="rect">
            <a:avLst/>
          </a:prstGeom>
        </p:spPr>
      </p:pic>
      <p:sp>
        <p:nvSpPr>
          <p:cNvPr id="7" name="Text Placeholder 4">
            <a:extLst>
              <a:ext uri="{FF2B5EF4-FFF2-40B4-BE49-F238E27FC236}">
                <a16:creationId xmlns:a16="http://schemas.microsoft.com/office/drawing/2014/main" id="{FC7690EC-C817-1A34-81FD-2EE596F44F64}"/>
              </a:ext>
            </a:extLst>
          </p:cNvPr>
          <p:cNvSpPr txBox="1">
            <a:spLocks/>
          </p:cNvSpPr>
          <p:nvPr/>
        </p:nvSpPr>
        <p:spPr>
          <a:xfrm>
            <a:off x="5745905" y="894522"/>
            <a:ext cx="3604301" cy="1518425"/>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BEN – Outstanding asset backed loans with cash collateral – are these a Subset of BEL?</a:t>
            </a:r>
          </a:p>
        </p:txBody>
      </p:sp>
      <p:sp>
        <p:nvSpPr>
          <p:cNvPr id="9" name="Content Placeholder 9">
            <a:extLst>
              <a:ext uri="{FF2B5EF4-FFF2-40B4-BE49-F238E27FC236}">
                <a16:creationId xmlns:a16="http://schemas.microsoft.com/office/drawing/2014/main" id="{B2844213-7D6B-776F-706B-AAB85333C8D6}"/>
              </a:ext>
            </a:extLst>
          </p:cNvPr>
          <p:cNvSpPr txBox="1">
            <a:spLocks/>
          </p:cNvSpPr>
          <p:nvPr/>
        </p:nvSpPr>
        <p:spPr>
          <a:xfrm>
            <a:off x="5751348" y="2433093"/>
            <a:ext cx="3629203" cy="47707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Yes</a:t>
            </a:r>
          </a:p>
        </p:txBody>
      </p:sp>
      <p:sp>
        <p:nvSpPr>
          <p:cNvPr id="3" name="TextBox 2">
            <a:extLst>
              <a:ext uri="{FF2B5EF4-FFF2-40B4-BE49-F238E27FC236}">
                <a16:creationId xmlns:a16="http://schemas.microsoft.com/office/drawing/2014/main" id="{3FC6D845-A437-8F16-139C-4039DDA50814}"/>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F63032AE-7477-7DDE-47E5-39A37B5E86F4}"/>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2346722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00AC2-03E7-03DF-BA7E-822A5EFA7C03}"/>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76A6199-2038-221A-7661-1EFF19ACF702}"/>
              </a:ext>
            </a:extLst>
          </p:cNvPr>
          <p:cNvSpPr>
            <a:spLocks noGrp="1"/>
          </p:cNvSpPr>
          <p:nvPr>
            <p:ph type="body" sz="quarter" idx="10"/>
          </p:nvPr>
        </p:nvSpPr>
        <p:spPr>
          <a:xfrm>
            <a:off x="606577" y="4448710"/>
            <a:ext cx="8208649" cy="1479479"/>
          </a:xfrm>
        </p:spPr>
        <p:txBody>
          <a:bodyPr>
            <a:normAutofit/>
          </a:bodyPr>
          <a:lstStyle/>
          <a:p>
            <a:pPr marL="0" indent="0">
              <a:buNone/>
            </a:pPr>
            <a:r>
              <a:rPr lang="en-US" sz="2200" dirty="0"/>
              <a:t>It is the latter interpretation. The country selected should be based on the country of  domicile of the customer’s bank account.</a:t>
            </a:r>
          </a:p>
        </p:txBody>
      </p:sp>
      <p:sp>
        <p:nvSpPr>
          <p:cNvPr id="8" name="Title 7">
            <a:extLst>
              <a:ext uri="{FF2B5EF4-FFF2-40B4-BE49-F238E27FC236}">
                <a16:creationId xmlns:a16="http://schemas.microsoft.com/office/drawing/2014/main" id="{2431EA5B-1C2D-23BD-F24F-DDBBEBA46E1F}"/>
              </a:ext>
            </a:extLst>
          </p:cNvPr>
          <p:cNvSpPr>
            <a:spLocks noGrp="1"/>
          </p:cNvSpPr>
          <p:nvPr>
            <p:ph type="title"/>
          </p:nvPr>
        </p:nvSpPr>
        <p:spPr>
          <a:xfrm>
            <a:off x="483287" y="501952"/>
            <a:ext cx="8072883" cy="372424"/>
          </a:xfrm>
        </p:spPr>
        <p:txBody>
          <a:bodyPr anchor="ctr">
            <a:normAutofit/>
          </a:bodyPr>
          <a:lstStyle/>
          <a:p>
            <a:r>
              <a:rPr lang="en-IE" sz="2000" dirty="0"/>
              <a:t>Questions – Pooled Accounts	</a:t>
            </a:r>
          </a:p>
        </p:txBody>
      </p:sp>
      <p:sp>
        <p:nvSpPr>
          <p:cNvPr id="21" name="Text Placeholder 4">
            <a:extLst>
              <a:ext uri="{FF2B5EF4-FFF2-40B4-BE49-F238E27FC236}">
                <a16:creationId xmlns:a16="http://schemas.microsoft.com/office/drawing/2014/main" id="{4A4BF649-6964-A4FC-038F-48384B3E2F38}"/>
              </a:ext>
            </a:extLst>
          </p:cNvPr>
          <p:cNvSpPr>
            <a:spLocks noGrp="1"/>
          </p:cNvSpPr>
          <p:nvPr>
            <p:ph type="body" idx="1"/>
          </p:nvPr>
        </p:nvSpPr>
        <p:spPr>
          <a:xfrm>
            <a:off x="606577" y="1462771"/>
            <a:ext cx="8072883" cy="2616070"/>
          </a:xfrm>
        </p:spPr>
        <p:txBody>
          <a:bodyPr/>
          <a:lstStyle/>
          <a:p>
            <a:r>
              <a:rPr lang="en-US" dirty="0"/>
              <a:t>What is intended to be captured within the Pooled Accounts Tab. </a:t>
            </a:r>
          </a:p>
          <a:p>
            <a:r>
              <a:rPr lang="en-US" dirty="0"/>
              <a:t>For instance, is it intended to capture all transactions to/from pooled accounts in each of the jurisdictions where a firm operates a branch? Or is it intended to capture the transactions to/from pooled accounts of customers domiciled within each jurisdiction?</a:t>
            </a:r>
          </a:p>
        </p:txBody>
      </p:sp>
      <p:sp>
        <p:nvSpPr>
          <p:cNvPr id="3" name="TextBox 2">
            <a:extLst>
              <a:ext uri="{FF2B5EF4-FFF2-40B4-BE49-F238E27FC236}">
                <a16:creationId xmlns:a16="http://schemas.microsoft.com/office/drawing/2014/main" id="{41B854E9-13ED-0519-E7A8-AEBB170BCE5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D13B650A-4817-DBA5-1855-9F6B2A58F2C9}"/>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6494683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66FE41-7CE8-2122-6C1C-F141E7589302}"/>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13D85862-3D25-EF9E-ACAE-0CFDFFBB681B}"/>
              </a:ext>
            </a:extLst>
          </p:cNvPr>
          <p:cNvSpPr>
            <a:spLocks noGrp="1"/>
          </p:cNvSpPr>
          <p:nvPr>
            <p:ph type="body" sz="quarter" idx="10"/>
          </p:nvPr>
        </p:nvSpPr>
        <p:spPr>
          <a:xfrm>
            <a:off x="470835" y="4160148"/>
            <a:ext cx="3629203" cy="1219199"/>
          </a:xfrm>
        </p:spPr>
        <p:txBody>
          <a:bodyPr>
            <a:normAutofit/>
          </a:bodyPr>
          <a:lstStyle/>
          <a:p>
            <a:pPr marL="0" lvl="0" indent="0">
              <a:buNone/>
            </a:pPr>
            <a:r>
              <a:rPr lang="en-US" dirty="0"/>
              <a:t>No, each individual institution must submit a REQ. </a:t>
            </a:r>
            <a:endParaRPr lang="en-IE" dirty="0"/>
          </a:p>
        </p:txBody>
      </p:sp>
      <p:sp>
        <p:nvSpPr>
          <p:cNvPr id="8" name="Title 7">
            <a:extLst>
              <a:ext uri="{FF2B5EF4-FFF2-40B4-BE49-F238E27FC236}">
                <a16:creationId xmlns:a16="http://schemas.microsoft.com/office/drawing/2014/main" id="{E2D343BD-AAEE-A932-7EC6-4EB4DE797D74}"/>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A7BA66C7-9303-073D-D23E-EFD55530D3A7}"/>
              </a:ext>
            </a:extLst>
          </p:cNvPr>
          <p:cNvSpPr>
            <a:spLocks noGrp="1"/>
          </p:cNvSpPr>
          <p:nvPr>
            <p:ph type="body" idx="1"/>
          </p:nvPr>
        </p:nvSpPr>
        <p:spPr>
          <a:xfrm>
            <a:off x="483287" y="1679398"/>
            <a:ext cx="3604301" cy="2281639"/>
          </a:xfrm>
        </p:spPr>
        <p:txBody>
          <a:bodyPr/>
          <a:lstStyle/>
          <a:p>
            <a:r>
              <a:rPr lang="en-US" dirty="0"/>
              <a:t>My institution is part of a group with multiple institutions regulated by the Central Bank, can the group submit just one REQ for all institutions?</a:t>
            </a:r>
          </a:p>
        </p:txBody>
      </p:sp>
      <p:sp>
        <p:nvSpPr>
          <p:cNvPr id="7" name="Text Placeholder 4">
            <a:extLst>
              <a:ext uri="{FF2B5EF4-FFF2-40B4-BE49-F238E27FC236}">
                <a16:creationId xmlns:a16="http://schemas.microsoft.com/office/drawing/2014/main" id="{F7406F12-EC5A-06E6-09D3-4341BF4D64E0}"/>
              </a:ext>
            </a:extLst>
          </p:cNvPr>
          <p:cNvSpPr txBox="1">
            <a:spLocks/>
          </p:cNvSpPr>
          <p:nvPr/>
        </p:nvSpPr>
        <p:spPr>
          <a:xfrm>
            <a:off x="4293849" y="1546206"/>
            <a:ext cx="3604301" cy="2877987"/>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IE" dirty="0"/>
              <a:t>My firm is a branch of an institution authorised by another European NCA, do we need to report the data for all firms that fall under the group? </a:t>
            </a:r>
          </a:p>
          <a:p>
            <a:endParaRPr lang="en-IE" dirty="0"/>
          </a:p>
        </p:txBody>
      </p:sp>
      <p:sp>
        <p:nvSpPr>
          <p:cNvPr id="9" name="Content Placeholder 9">
            <a:extLst>
              <a:ext uri="{FF2B5EF4-FFF2-40B4-BE49-F238E27FC236}">
                <a16:creationId xmlns:a16="http://schemas.microsoft.com/office/drawing/2014/main" id="{E8BF0905-BC3B-27A5-063B-72DA7F7FEAF4}"/>
              </a:ext>
            </a:extLst>
          </p:cNvPr>
          <p:cNvSpPr txBox="1">
            <a:spLocks/>
          </p:cNvSpPr>
          <p:nvPr/>
        </p:nvSpPr>
        <p:spPr>
          <a:xfrm>
            <a:off x="4293849" y="4160148"/>
            <a:ext cx="3629203" cy="121919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No, </a:t>
            </a:r>
            <a:r>
              <a:rPr lang="en-IE" dirty="0"/>
              <a:t>we only expect you to report the data for the Irish branch. </a:t>
            </a:r>
            <a:endParaRPr lang="en-US" dirty="0"/>
          </a:p>
        </p:txBody>
      </p:sp>
      <p:sp>
        <p:nvSpPr>
          <p:cNvPr id="6" name="Content Placeholder 9">
            <a:extLst>
              <a:ext uri="{FF2B5EF4-FFF2-40B4-BE49-F238E27FC236}">
                <a16:creationId xmlns:a16="http://schemas.microsoft.com/office/drawing/2014/main" id="{E09FC9CC-E558-0D1C-D1ED-B84DDCCDACB7}"/>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2000" dirty="0"/>
              <a:t>IE has been added</a:t>
            </a:r>
          </a:p>
          <a:p>
            <a:pPr marL="0" indent="0">
              <a:buNone/>
            </a:pPr>
            <a:endParaRPr lang="en-US" dirty="0"/>
          </a:p>
        </p:txBody>
      </p:sp>
      <p:sp>
        <p:nvSpPr>
          <p:cNvPr id="11" name="Text Placeholder 4">
            <a:extLst>
              <a:ext uri="{FF2B5EF4-FFF2-40B4-BE49-F238E27FC236}">
                <a16:creationId xmlns:a16="http://schemas.microsoft.com/office/drawing/2014/main" id="{6A0F2F80-2392-03E9-880C-B5466C36BD79}"/>
              </a:ext>
            </a:extLst>
          </p:cNvPr>
          <p:cNvSpPr txBox="1">
            <a:spLocks/>
          </p:cNvSpPr>
          <p:nvPr/>
        </p:nvSpPr>
        <p:spPr>
          <a:xfrm>
            <a:off x="8397910" y="1229823"/>
            <a:ext cx="3604301" cy="2877987"/>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IE" dirty="0"/>
              <a:t>AAI – We are a branch writing FOE business in Ireland but Ireland is not a listed country in AAI, how do we report this?</a:t>
            </a:r>
          </a:p>
          <a:p>
            <a:endParaRPr lang="en-IE" dirty="0"/>
          </a:p>
        </p:txBody>
      </p:sp>
      <p:sp>
        <p:nvSpPr>
          <p:cNvPr id="3" name="TextBox 2">
            <a:extLst>
              <a:ext uri="{FF2B5EF4-FFF2-40B4-BE49-F238E27FC236}">
                <a16:creationId xmlns:a16="http://schemas.microsoft.com/office/drawing/2014/main" id="{7CBD9A72-5FAE-C417-3AA1-E842866BBDFD}"/>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84AB3B49-3A2E-851A-C338-AADE6DE6B7E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789166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9E306-F35D-044D-5F86-F1ED1410111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A8665DA-EB0B-A9D2-5603-938445CA184C}"/>
              </a:ext>
            </a:extLst>
          </p:cNvPr>
          <p:cNvSpPr>
            <a:spLocks noGrp="1"/>
          </p:cNvSpPr>
          <p:nvPr>
            <p:ph type="title"/>
          </p:nvPr>
        </p:nvSpPr>
        <p:spPr/>
        <p:txBody>
          <a:bodyPr/>
          <a:lstStyle/>
          <a:p>
            <a:r>
              <a:rPr lang="en-IE" dirty="0"/>
              <a:t>Uses of REQ Data	</a:t>
            </a:r>
          </a:p>
        </p:txBody>
      </p:sp>
      <p:graphicFrame>
        <p:nvGraphicFramePr>
          <p:cNvPr id="4" name="Diagram 3">
            <a:extLst>
              <a:ext uri="{FF2B5EF4-FFF2-40B4-BE49-F238E27FC236}">
                <a16:creationId xmlns:a16="http://schemas.microsoft.com/office/drawing/2014/main" id="{69554FFC-1F94-482E-5E6D-4F5FB5BD1301}"/>
              </a:ext>
            </a:extLst>
          </p:cNvPr>
          <p:cNvGraphicFramePr/>
          <p:nvPr>
            <p:extLst>
              <p:ext uri="{D42A27DB-BD31-4B8C-83A1-F6EECF244321}">
                <p14:modId xmlns:p14="http://schemas.microsoft.com/office/powerpoint/2010/main" val="396246826"/>
              </p:ext>
            </p:extLst>
          </p:nvPr>
        </p:nvGraphicFramePr>
        <p:xfrm>
          <a:off x="2286000" y="702365"/>
          <a:ext cx="7944678" cy="538383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extBox 1">
            <a:extLst>
              <a:ext uri="{FF2B5EF4-FFF2-40B4-BE49-F238E27FC236}">
                <a16:creationId xmlns:a16="http://schemas.microsoft.com/office/drawing/2014/main" id="{10A76B24-479D-7196-58F4-9F10DE66E46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9" name="Graphic 8" descr="Bullseye with solid fill">
            <a:extLst>
              <a:ext uri="{FF2B5EF4-FFF2-40B4-BE49-F238E27FC236}">
                <a16:creationId xmlns:a16="http://schemas.microsoft.com/office/drawing/2014/main" id="{F6D5948C-4910-61B1-112D-4C7DCA9965B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4759422" y="1908313"/>
            <a:ext cx="3041374" cy="3041374"/>
          </a:xfrm>
          <a:prstGeom prst="rect">
            <a:avLst/>
          </a:prstGeom>
        </p:spPr>
      </p:pic>
      <p:sp>
        <p:nvSpPr>
          <p:cNvPr id="3" name="BJPseudoFooter">
            <a:extLst>
              <a:ext uri="{FF2B5EF4-FFF2-40B4-BE49-F238E27FC236}">
                <a16:creationId xmlns:a16="http://schemas.microsoft.com/office/drawing/2014/main" id="{956E222C-5B6B-ED20-9417-D648EFD3453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4592468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0E322-FCE1-B4F2-71CA-F6D2F6328AB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9442B77-CEA6-B5D0-53FD-14624BE63399}"/>
              </a:ext>
            </a:extLst>
          </p:cNvPr>
          <p:cNvSpPr>
            <a:spLocks noGrp="1"/>
          </p:cNvSpPr>
          <p:nvPr>
            <p:ph type="body" sz="quarter" idx="10"/>
          </p:nvPr>
        </p:nvSpPr>
        <p:spPr>
          <a:xfrm>
            <a:off x="489397" y="4332267"/>
            <a:ext cx="3629203" cy="1219199"/>
          </a:xfrm>
        </p:spPr>
        <p:txBody>
          <a:bodyPr>
            <a:normAutofit/>
          </a:bodyPr>
          <a:lstStyle/>
          <a:p>
            <a:pPr marL="0" lvl="0" indent="0">
              <a:buNone/>
            </a:pPr>
            <a:r>
              <a:rPr lang="en-US" dirty="0"/>
              <a:t>Only on finding specific to the Irish branch. </a:t>
            </a:r>
            <a:endParaRPr lang="en-IE" dirty="0"/>
          </a:p>
        </p:txBody>
      </p:sp>
      <p:sp>
        <p:nvSpPr>
          <p:cNvPr id="8" name="Title 7">
            <a:extLst>
              <a:ext uri="{FF2B5EF4-FFF2-40B4-BE49-F238E27FC236}">
                <a16:creationId xmlns:a16="http://schemas.microsoft.com/office/drawing/2014/main" id="{7903D130-2CB7-6D43-E051-A815FB27CC6D}"/>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57848A58-77C7-4151-5F78-857E5D8F9C08}"/>
              </a:ext>
            </a:extLst>
          </p:cNvPr>
          <p:cNvSpPr>
            <a:spLocks noGrp="1"/>
          </p:cNvSpPr>
          <p:nvPr>
            <p:ph type="body" idx="1"/>
          </p:nvPr>
        </p:nvSpPr>
        <p:spPr>
          <a:xfrm>
            <a:off x="483287" y="1679398"/>
            <a:ext cx="4787356" cy="2457447"/>
          </a:xfrm>
        </p:spPr>
        <p:txBody>
          <a:bodyPr/>
          <a:lstStyle/>
          <a:p>
            <a:r>
              <a:rPr lang="en-GB" dirty="0"/>
              <a:t>State whether a foreign supervisory authority issued findings on your institution's risk management. As we are a branch, should this include findings on the group as a whole, or only findings specific to Dublin branch?</a:t>
            </a:r>
            <a:endParaRPr lang="en-US" dirty="0"/>
          </a:p>
        </p:txBody>
      </p:sp>
      <p:sp>
        <p:nvSpPr>
          <p:cNvPr id="7" name="Text Placeholder 4">
            <a:extLst>
              <a:ext uri="{FF2B5EF4-FFF2-40B4-BE49-F238E27FC236}">
                <a16:creationId xmlns:a16="http://schemas.microsoft.com/office/drawing/2014/main" id="{57362C4A-C08B-8A7C-A272-505F9208E240}"/>
              </a:ext>
            </a:extLst>
          </p:cNvPr>
          <p:cNvSpPr txBox="1">
            <a:spLocks/>
          </p:cNvSpPr>
          <p:nvPr/>
        </p:nvSpPr>
        <p:spPr>
          <a:xfrm>
            <a:off x="6608211" y="1679398"/>
            <a:ext cx="4354315" cy="1749602"/>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We have multi-hub locations in one domicile for one legal entity (i.e. Dublin and Limerick). Would Limerick count as a representative office?</a:t>
            </a:r>
            <a:endParaRPr lang="en-IE" dirty="0"/>
          </a:p>
        </p:txBody>
      </p:sp>
      <p:sp>
        <p:nvSpPr>
          <p:cNvPr id="9" name="Content Placeholder 9">
            <a:extLst>
              <a:ext uri="{FF2B5EF4-FFF2-40B4-BE49-F238E27FC236}">
                <a16:creationId xmlns:a16="http://schemas.microsoft.com/office/drawing/2014/main" id="{CD8A1F6F-D794-5F03-C417-CB4A61312716}"/>
              </a:ext>
            </a:extLst>
          </p:cNvPr>
          <p:cNvSpPr txBox="1">
            <a:spLocks/>
          </p:cNvSpPr>
          <p:nvPr/>
        </p:nvSpPr>
        <p:spPr>
          <a:xfrm>
            <a:off x="6608211" y="3738053"/>
            <a:ext cx="3629203" cy="1749602"/>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dirty="0"/>
              <a:t>If the Limerick hub is providing direct services to customers, for which AML obligations apply, then yes,  however if it’s only an operational hub then it would not count.</a:t>
            </a:r>
            <a:endParaRPr lang="en-US" dirty="0"/>
          </a:p>
        </p:txBody>
      </p:sp>
      <p:sp>
        <p:nvSpPr>
          <p:cNvPr id="6" name="Content Placeholder 9">
            <a:extLst>
              <a:ext uri="{FF2B5EF4-FFF2-40B4-BE49-F238E27FC236}">
                <a16:creationId xmlns:a16="http://schemas.microsoft.com/office/drawing/2014/main" id="{F21B2705-7D76-15E2-E6BD-C65CC820E20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9E088223-8CA7-EECF-88D4-E28780E2390F}"/>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BF6CC88A-27A2-66D9-EB77-855DD10E314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70061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7AC15-80FB-83A4-5B50-36048EF89C37}"/>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C8E139D-3514-A93E-D72D-E23F4D27647A}"/>
              </a:ext>
            </a:extLst>
          </p:cNvPr>
          <p:cNvSpPr>
            <a:spLocks noGrp="1"/>
          </p:cNvSpPr>
          <p:nvPr>
            <p:ph type="body" sz="quarter" idx="10"/>
          </p:nvPr>
        </p:nvSpPr>
        <p:spPr>
          <a:xfrm>
            <a:off x="483287" y="3717502"/>
            <a:ext cx="5117145" cy="1605612"/>
          </a:xfrm>
        </p:spPr>
        <p:txBody>
          <a:bodyPr>
            <a:noAutofit/>
          </a:bodyPr>
          <a:lstStyle/>
          <a:p>
            <a:pPr marL="0" lvl="0" indent="0">
              <a:buNone/>
            </a:pPr>
            <a:r>
              <a:rPr lang="en-US" dirty="0"/>
              <a:t>For version 2 only transactions written from the Irish institution should be included. </a:t>
            </a:r>
            <a:endParaRPr lang="en-IE" dirty="0"/>
          </a:p>
        </p:txBody>
      </p:sp>
      <p:sp>
        <p:nvSpPr>
          <p:cNvPr id="8" name="Title 7">
            <a:extLst>
              <a:ext uri="{FF2B5EF4-FFF2-40B4-BE49-F238E27FC236}">
                <a16:creationId xmlns:a16="http://schemas.microsoft.com/office/drawing/2014/main" id="{50039F43-82C6-DE9C-24D9-BD274A7797E1}"/>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7D9A2C06-C017-CFC8-6479-37AF067A27F6}"/>
              </a:ext>
            </a:extLst>
          </p:cNvPr>
          <p:cNvSpPr>
            <a:spLocks noGrp="1"/>
          </p:cNvSpPr>
          <p:nvPr>
            <p:ph type="body" idx="1"/>
          </p:nvPr>
        </p:nvSpPr>
        <p:spPr>
          <a:xfrm>
            <a:off x="483287" y="1191803"/>
            <a:ext cx="4787356" cy="2237198"/>
          </a:xfrm>
        </p:spPr>
        <p:txBody>
          <a:bodyPr/>
          <a:lstStyle/>
          <a:p>
            <a:r>
              <a:rPr lang="en-US" dirty="0"/>
              <a:t>Noting that one of the purposes of the REQ will be to inform the supervisory agenda of AMLA, firms would welcome guidance around the inclusion of data for non-EEA branches within the firm's REQ. </a:t>
            </a:r>
          </a:p>
        </p:txBody>
      </p:sp>
      <p:sp>
        <p:nvSpPr>
          <p:cNvPr id="7" name="Text Placeholder 4">
            <a:extLst>
              <a:ext uri="{FF2B5EF4-FFF2-40B4-BE49-F238E27FC236}">
                <a16:creationId xmlns:a16="http://schemas.microsoft.com/office/drawing/2014/main" id="{97A3DCAD-98B3-AF6C-73A8-EF0DBF3A33BC}"/>
              </a:ext>
            </a:extLst>
          </p:cNvPr>
          <p:cNvSpPr txBox="1">
            <a:spLocks/>
          </p:cNvSpPr>
          <p:nvPr/>
        </p:nvSpPr>
        <p:spPr>
          <a:xfrm>
            <a:off x="6267236" y="1304819"/>
            <a:ext cx="5342562" cy="287676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SzPct val="110000"/>
              <a:buFont typeface="Arial" panose="020B0604020202020204" pitchFamily="34" charset="0"/>
              <a:buNone/>
              <a:defRPr sz="2200" b="1" kern="1200">
                <a:solidFill>
                  <a:schemeClr val="accent2"/>
                </a:solidFill>
                <a:latin typeface="+mn-lt"/>
                <a:ea typeface="+mn-ea"/>
                <a:cs typeface="+mn-cs"/>
              </a:defRPr>
            </a:lvl1pPr>
            <a:lvl2pPr marL="4572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2000" b="1" kern="1200">
                <a:solidFill>
                  <a:schemeClr val="bg1"/>
                </a:solidFill>
                <a:latin typeface="+mn-lt"/>
                <a:ea typeface="+mn-ea"/>
                <a:cs typeface="+mn-cs"/>
              </a:defRPr>
            </a:lvl2pPr>
            <a:lvl3pPr marL="9144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800" b="1" kern="1200">
                <a:solidFill>
                  <a:schemeClr val="bg1"/>
                </a:solidFill>
                <a:latin typeface="+mn-lt"/>
                <a:ea typeface="+mn-ea"/>
                <a:cs typeface="+mn-cs"/>
              </a:defRPr>
            </a:lvl3pPr>
            <a:lvl4pPr marL="13716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4pPr>
            <a:lvl5pPr marL="1828800" indent="0" algn="l" defTabSz="914400" rtl="0" eaLnBrk="1" latinLnBrk="0" hangingPunct="1">
              <a:lnSpc>
                <a:spcPct val="110000"/>
              </a:lnSpc>
              <a:spcBef>
                <a:spcPts val="500"/>
              </a:spcBef>
              <a:buClr>
                <a:schemeClr val="accent2"/>
              </a:buClr>
              <a:buSzPct val="110000"/>
              <a:buFont typeface="Arial" panose="020B0604020202020204" pitchFamily="34" charset="0"/>
              <a:buNone/>
              <a:defRPr sz="1600" b="1" kern="1200">
                <a:solidFill>
                  <a:schemeClr val="bg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dirty="0"/>
              <a:t>In Section 7 (Mitigation &amp; Control) there are two questions relating to CDD: "Are intragroup activities identified?" and "Are intragroup transactions identified?"</a:t>
            </a:r>
          </a:p>
          <a:p>
            <a:r>
              <a:rPr lang="en-US" dirty="0"/>
              <a:t>Could some examples be given in guidance to illustrate what types of activities/transactions these two questions are intended to capture?</a:t>
            </a:r>
            <a:endParaRPr lang="en-IE" dirty="0"/>
          </a:p>
        </p:txBody>
      </p:sp>
      <p:sp>
        <p:nvSpPr>
          <p:cNvPr id="9" name="Content Placeholder 9">
            <a:extLst>
              <a:ext uri="{FF2B5EF4-FFF2-40B4-BE49-F238E27FC236}">
                <a16:creationId xmlns:a16="http://schemas.microsoft.com/office/drawing/2014/main" id="{0C5A7DB7-B867-510D-E01B-9A95BD0E0992}"/>
              </a:ext>
            </a:extLst>
          </p:cNvPr>
          <p:cNvSpPr txBox="1">
            <a:spLocks/>
          </p:cNvSpPr>
          <p:nvPr/>
        </p:nvSpPr>
        <p:spPr>
          <a:xfrm>
            <a:off x="6267236" y="4327102"/>
            <a:ext cx="5117145" cy="2028946"/>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US" dirty="0"/>
              <a:t>An intragroup activity is a service provided by one or more members of a group to another member of the same group, such as management, accounting, legal, IT or HR, etc.</a:t>
            </a:r>
          </a:p>
          <a:p>
            <a:pPr marL="0" indent="0">
              <a:spcBef>
                <a:spcPts val="600"/>
              </a:spcBef>
              <a:buNone/>
            </a:pPr>
            <a:r>
              <a:rPr lang="en-US" dirty="0"/>
              <a:t>An intragroup transaction is any economic exchange, such as the sale of goods, services, or assets, that occurs between two or more companies within the same corporate group.</a:t>
            </a:r>
          </a:p>
        </p:txBody>
      </p:sp>
      <p:sp>
        <p:nvSpPr>
          <p:cNvPr id="6" name="Content Placeholder 9">
            <a:extLst>
              <a:ext uri="{FF2B5EF4-FFF2-40B4-BE49-F238E27FC236}">
                <a16:creationId xmlns:a16="http://schemas.microsoft.com/office/drawing/2014/main" id="{C2B71050-2035-F3E0-33E3-0B17E635B857}"/>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30EE5752-2912-0E3E-779B-25231580FCF6}"/>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54036384-2B85-0736-9775-47D98FB16AF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13797896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AE485-6490-6787-E2C9-5D319CBBAEDB}"/>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95A8A63-33CB-0C0E-4227-9120F8DB0AB1}"/>
              </a:ext>
            </a:extLst>
          </p:cNvPr>
          <p:cNvSpPr>
            <a:spLocks noGrp="1"/>
          </p:cNvSpPr>
          <p:nvPr>
            <p:ph type="body" sz="quarter" idx="10"/>
          </p:nvPr>
        </p:nvSpPr>
        <p:spPr>
          <a:xfrm>
            <a:off x="483287" y="2541443"/>
            <a:ext cx="10945740" cy="3068049"/>
          </a:xfrm>
        </p:spPr>
        <p:txBody>
          <a:bodyPr>
            <a:normAutofit/>
          </a:bodyPr>
          <a:lstStyle/>
          <a:p>
            <a:pPr marL="0" lvl="0" indent="0">
              <a:lnSpc>
                <a:spcPct val="85000"/>
              </a:lnSpc>
              <a:buNone/>
            </a:pPr>
            <a:r>
              <a:rPr lang="en-US" dirty="0"/>
              <a:t>Each firm within the group should report on an individual basis e.g. if there is a parent and two subsidiaries regulated by the Central Bank then each of the three firms should submit their own REQ.  </a:t>
            </a:r>
          </a:p>
          <a:p>
            <a:pPr marL="0" lvl="0" indent="0">
              <a:lnSpc>
                <a:spcPct val="85000"/>
              </a:lnSpc>
              <a:buNone/>
            </a:pPr>
            <a:endParaRPr lang="en-US" sz="1500" dirty="0"/>
          </a:p>
          <a:p>
            <a:pPr marL="0" indent="0">
              <a:buNone/>
            </a:pPr>
            <a:r>
              <a:rPr lang="en-IE" dirty="0"/>
              <a:t>If the legal structure of your institution is reported as "Parent_of_group" within the EEA or “Stand_alone_entity”, it is required to report all information explicitly for Section 8.2.2 and Section 8.4.16 in an aggregated manner for all of your institution’s EEA entities. Only the Irish institution data should be reported for the remainder of this REQ.</a:t>
            </a:r>
            <a:br>
              <a:rPr lang="en-IE" dirty="0"/>
            </a:br>
            <a:br>
              <a:rPr lang="en-IE" dirty="0"/>
            </a:br>
            <a:r>
              <a:rPr lang="en-IE" dirty="0"/>
              <a:t>If the legal structure of your institution is reported as other than "Parent_of_group" or “Stand_alone_entity”, only data related to the Irish institution are required.</a:t>
            </a:r>
          </a:p>
        </p:txBody>
      </p:sp>
      <p:sp>
        <p:nvSpPr>
          <p:cNvPr id="8" name="Title 7">
            <a:extLst>
              <a:ext uri="{FF2B5EF4-FFF2-40B4-BE49-F238E27FC236}">
                <a16:creationId xmlns:a16="http://schemas.microsoft.com/office/drawing/2014/main" id="{6ED1C9D4-263D-39C5-0BB2-19A257FFD184}"/>
              </a:ext>
            </a:extLst>
          </p:cNvPr>
          <p:cNvSpPr>
            <a:spLocks noGrp="1"/>
          </p:cNvSpPr>
          <p:nvPr>
            <p:ph type="title"/>
          </p:nvPr>
        </p:nvSpPr>
        <p:spPr>
          <a:xfrm>
            <a:off x="483287" y="501952"/>
            <a:ext cx="8072883" cy="372424"/>
          </a:xfrm>
        </p:spPr>
        <p:txBody>
          <a:bodyPr anchor="ctr">
            <a:normAutofit/>
          </a:bodyPr>
          <a:lstStyle/>
          <a:p>
            <a:r>
              <a:rPr lang="en-IE" sz="2000" dirty="0"/>
              <a:t>Questions – Group Reporting	</a:t>
            </a:r>
          </a:p>
        </p:txBody>
      </p:sp>
      <p:sp>
        <p:nvSpPr>
          <p:cNvPr id="21" name="Text Placeholder 4">
            <a:extLst>
              <a:ext uri="{FF2B5EF4-FFF2-40B4-BE49-F238E27FC236}">
                <a16:creationId xmlns:a16="http://schemas.microsoft.com/office/drawing/2014/main" id="{AFC4A89F-6E23-1DFD-6E8F-1E9247389237}"/>
              </a:ext>
            </a:extLst>
          </p:cNvPr>
          <p:cNvSpPr>
            <a:spLocks noGrp="1"/>
          </p:cNvSpPr>
          <p:nvPr>
            <p:ph type="body" idx="1"/>
          </p:nvPr>
        </p:nvSpPr>
        <p:spPr>
          <a:xfrm>
            <a:off x="483287" y="1425869"/>
            <a:ext cx="10879931" cy="1006503"/>
          </a:xfrm>
        </p:spPr>
        <p:txBody>
          <a:bodyPr/>
          <a:lstStyle/>
          <a:p>
            <a:r>
              <a:rPr lang="en-US" dirty="0"/>
              <a:t>Should data from wholly owned subsidiaries be kept separate from the parent REQ or should the parent entity aggregate up all the customer data and transactions to its REQ?</a:t>
            </a:r>
          </a:p>
        </p:txBody>
      </p:sp>
      <p:sp>
        <p:nvSpPr>
          <p:cNvPr id="6" name="Content Placeholder 9">
            <a:extLst>
              <a:ext uri="{FF2B5EF4-FFF2-40B4-BE49-F238E27FC236}">
                <a16:creationId xmlns:a16="http://schemas.microsoft.com/office/drawing/2014/main" id="{0FA9F4FC-3743-B17E-D785-0D2C14253348}"/>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E345B5F1-C9F8-F19C-0E0E-5E8FCC20477A}"/>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3428FFB2-FBB0-C33F-9360-DE2D931D084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30927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C00BE-8425-3914-A0D5-B5990585460A}"/>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E2581532-310B-E146-854E-B847947C88AD}"/>
              </a:ext>
            </a:extLst>
          </p:cNvPr>
          <p:cNvSpPr>
            <a:spLocks noGrp="1"/>
          </p:cNvSpPr>
          <p:nvPr>
            <p:ph type="body" sz="quarter" idx="10"/>
          </p:nvPr>
        </p:nvSpPr>
        <p:spPr>
          <a:xfrm>
            <a:off x="483287" y="2773856"/>
            <a:ext cx="10945740" cy="828910"/>
          </a:xfrm>
        </p:spPr>
        <p:txBody>
          <a:bodyPr>
            <a:normAutofit/>
          </a:bodyPr>
          <a:lstStyle/>
          <a:p>
            <a:pPr marL="0" lvl="0" indent="0">
              <a:buNone/>
            </a:pPr>
            <a:r>
              <a:rPr lang="en-US" dirty="0"/>
              <a:t>A manual alert is any alert that is not automatically generated by a system, suspicions raised by tellers is included in this.</a:t>
            </a:r>
            <a:endParaRPr lang="en-IE" dirty="0"/>
          </a:p>
        </p:txBody>
      </p:sp>
      <p:sp>
        <p:nvSpPr>
          <p:cNvPr id="8" name="Title 7">
            <a:extLst>
              <a:ext uri="{FF2B5EF4-FFF2-40B4-BE49-F238E27FC236}">
                <a16:creationId xmlns:a16="http://schemas.microsoft.com/office/drawing/2014/main" id="{602BF6F7-552C-B7A2-248A-4A118C405C09}"/>
              </a:ext>
            </a:extLst>
          </p:cNvPr>
          <p:cNvSpPr>
            <a:spLocks noGrp="1"/>
          </p:cNvSpPr>
          <p:nvPr>
            <p:ph type="title"/>
          </p:nvPr>
        </p:nvSpPr>
        <p:spPr>
          <a:xfrm>
            <a:off x="483287" y="501952"/>
            <a:ext cx="8072883" cy="372424"/>
          </a:xfrm>
        </p:spPr>
        <p:txBody>
          <a:bodyPr anchor="ctr">
            <a:normAutofit/>
          </a:bodyPr>
          <a:lstStyle/>
          <a:p>
            <a:r>
              <a:rPr lang="en-IE" sz="2000" dirty="0"/>
              <a:t>Questions – Alerts</a:t>
            </a:r>
          </a:p>
        </p:txBody>
      </p:sp>
      <p:sp>
        <p:nvSpPr>
          <p:cNvPr id="21" name="Text Placeholder 4">
            <a:extLst>
              <a:ext uri="{FF2B5EF4-FFF2-40B4-BE49-F238E27FC236}">
                <a16:creationId xmlns:a16="http://schemas.microsoft.com/office/drawing/2014/main" id="{392CE2BF-990E-C803-16C1-3B463E1E2568}"/>
              </a:ext>
            </a:extLst>
          </p:cNvPr>
          <p:cNvSpPr>
            <a:spLocks noGrp="1"/>
          </p:cNvSpPr>
          <p:nvPr>
            <p:ph type="body" idx="1"/>
          </p:nvPr>
        </p:nvSpPr>
        <p:spPr>
          <a:xfrm>
            <a:off x="483287" y="1374573"/>
            <a:ext cx="10879931" cy="1081856"/>
          </a:xfrm>
        </p:spPr>
        <p:txBody>
          <a:bodyPr/>
          <a:lstStyle/>
          <a:p>
            <a:r>
              <a:rPr lang="en-US" dirty="0"/>
              <a:t>Under "manual transaction monitoring systems" in section 8.4.7 Alerts, is this intended to capture so called "manual alerts", by which we mean suspicions raised by teller staff in branches relating to customer transactional activity? </a:t>
            </a:r>
          </a:p>
        </p:txBody>
      </p:sp>
      <p:sp>
        <p:nvSpPr>
          <p:cNvPr id="6" name="Content Placeholder 9">
            <a:extLst>
              <a:ext uri="{FF2B5EF4-FFF2-40B4-BE49-F238E27FC236}">
                <a16:creationId xmlns:a16="http://schemas.microsoft.com/office/drawing/2014/main" id="{1AA13D0B-954F-B671-C231-D97FB2B753FC}"/>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2967E0FE-E6AD-7E1A-1650-EA4D46B03D6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70BEC35B-9B3F-2A46-2B59-CA1DDA926F6C}"/>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7408606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DD25E-0778-6CEF-733C-4436EC29B46B}"/>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0DC3DAB-BA20-0A9C-48B3-43EF06B0CBFA}"/>
              </a:ext>
            </a:extLst>
          </p:cNvPr>
          <p:cNvSpPr>
            <a:spLocks noGrp="1"/>
          </p:cNvSpPr>
          <p:nvPr>
            <p:ph type="body" sz="quarter" idx="10"/>
          </p:nvPr>
        </p:nvSpPr>
        <p:spPr>
          <a:xfrm>
            <a:off x="489397" y="3904180"/>
            <a:ext cx="10945740" cy="2321960"/>
          </a:xfrm>
        </p:spPr>
        <p:txBody>
          <a:bodyPr>
            <a:normAutofit/>
          </a:bodyPr>
          <a:lstStyle/>
          <a:p>
            <a:pPr marL="0" lvl="0" indent="0">
              <a:buNone/>
            </a:pPr>
            <a:r>
              <a:rPr lang="en-US" dirty="0"/>
              <a:t>Obliged entities are defined in the AMLR, only obliged entities under the AMLR are included in this scope. </a:t>
            </a:r>
            <a:endParaRPr lang="en-IE" dirty="0"/>
          </a:p>
        </p:txBody>
      </p:sp>
      <p:sp>
        <p:nvSpPr>
          <p:cNvPr id="8" name="Title 7">
            <a:extLst>
              <a:ext uri="{FF2B5EF4-FFF2-40B4-BE49-F238E27FC236}">
                <a16:creationId xmlns:a16="http://schemas.microsoft.com/office/drawing/2014/main" id="{78499E46-F47D-4327-F670-817B5BC8819F}"/>
              </a:ext>
            </a:extLst>
          </p:cNvPr>
          <p:cNvSpPr>
            <a:spLocks noGrp="1"/>
          </p:cNvSpPr>
          <p:nvPr>
            <p:ph type="title"/>
          </p:nvPr>
        </p:nvSpPr>
        <p:spPr>
          <a:xfrm>
            <a:off x="483287" y="501952"/>
            <a:ext cx="8072883" cy="372424"/>
          </a:xfrm>
        </p:spPr>
        <p:txBody>
          <a:bodyPr anchor="ctr">
            <a:normAutofit/>
          </a:bodyPr>
          <a:lstStyle/>
          <a:p>
            <a:r>
              <a:rPr lang="en-IE" sz="2000" dirty="0"/>
              <a:t>Questions – Intermediaries and Distribution Channels</a:t>
            </a:r>
          </a:p>
        </p:txBody>
      </p:sp>
      <p:sp>
        <p:nvSpPr>
          <p:cNvPr id="21" name="Text Placeholder 4">
            <a:extLst>
              <a:ext uri="{FF2B5EF4-FFF2-40B4-BE49-F238E27FC236}">
                <a16:creationId xmlns:a16="http://schemas.microsoft.com/office/drawing/2014/main" id="{CCE6D4A3-C212-AE57-C5D2-9EBC6F7109AB}"/>
              </a:ext>
            </a:extLst>
          </p:cNvPr>
          <p:cNvSpPr>
            <a:spLocks noGrp="1"/>
          </p:cNvSpPr>
          <p:nvPr>
            <p:ph type="body" idx="1"/>
          </p:nvPr>
        </p:nvSpPr>
        <p:spPr>
          <a:xfrm>
            <a:off x="483286" y="1191803"/>
            <a:ext cx="10879931" cy="2321960"/>
          </a:xfrm>
        </p:spPr>
        <p:txBody>
          <a:bodyPr/>
          <a:lstStyle/>
          <a:p>
            <a:r>
              <a:rPr lang="en-US" dirty="0"/>
              <a:t>There is a question requiring firms to disclose the number of intermediaries “that are not themselves obliged entities". Members suggest expanding the scope of this question to also include credit intermediaries which are not obliged entities, but which are authorised and regulated by the Competition and Consumer Protection Commission. Although not designated persons, these intermediaries are nonetheless regulated.</a:t>
            </a:r>
          </a:p>
        </p:txBody>
      </p:sp>
      <p:sp>
        <p:nvSpPr>
          <p:cNvPr id="6" name="Content Placeholder 9">
            <a:extLst>
              <a:ext uri="{FF2B5EF4-FFF2-40B4-BE49-F238E27FC236}">
                <a16:creationId xmlns:a16="http://schemas.microsoft.com/office/drawing/2014/main" id="{10352F2B-7C73-24A1-20CA-8CEE43306F63}"/>
              </a:ext>
            </a:extLst>
          </p:cNvPr>
          <p:cNvSpPr txBox="1">
            <a:spLocks/>
          </p:cNvSpPr>
          <p:nvPr/>
        </p:nvSpPr>
        <p:spPr>
          <a:xfrm>
            <a:off x="8422812" y="4107810"/>
            <a:ext cx="3629203" cy="202894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2"/>
              </a:buClr>
              <a:buSzPct val="110000"/>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p:txBody>
      </p:sp>
      <p:sp>
        <p:nvSpPr>
          <p:cNvPr id="3" name="TextBox 2">
            <a:extLst>
              <a:ext uri="{FF2B5EF4-FFF2-40B4-BE49-F238E27FC236}">
                <a16:creationId xmlns:a16="http://schemas.microsoft.com/office/drawing/2014/main" id="{8399D8FB-7F7E-51DA-7A4D-3E974E81F822}"/>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7F0CB270-97C1-7A2E-BAD7-909AE05CCBE2}"/>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587168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EB565-D2D7-D8BA-5BB9-462201E65C0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188A48C-12E3-D2D1-DD62-46162A648066}"/>
              </a:ext>
            </a:extLst>
          </p:cNvPr>
          <p:cNvSpPr>
            <a:spLocks noGrp="1"/>
          </p:cNvSpPr>
          <p:nvPr>
            <p:ph type="title"/>
          </p:nvPr>
        </p:nvSpPr>
        <p:spPr/>
        <p:txBody>
          <a:bodyPr/>
          <a:lstStyle/>
          <a:p>
            <a:r>
              <a:rPr lang="en-IE" dirty="0"/>
              <a:t>Questions	</a:t>
            </a:r>
          </a:p>
        </p:txBody>
      </p:sp>
      <p:pic>
        <p:nvPicPr>
          <p:cNvPr id="5" name="Content Placeholder 4" descr="Questions outline">
            <a:extLst>
              <a:ext uri="{FF2B5EF4-FFF2-40B4-BE49-F238E27FC236}">
                <a16:creationId xmlns:a16="http://schemas.microsoft.com/office/drawing/2014/main" id="{EAB02567-A42F-90A1-D1EF-97752608B110}"/>
              </a:ext>
            </a:extLst>
          </p:cNvPr>
          <p:cNvPicPr>
            <a:picLocks noGrp="1" noChangeAspect="1"/>
          </p:cNvPicPr>
          <p:nvPr>
            <p:ph idx="10"/>
          </p:nvPr>
        </p:nvPicPr>
        <p:blipFill>
          <a:blip>
            <a:extLst>
              <a:ext uri="{96DAC541-7B7A-43D3-8B79-37D633B846F1}">
                <asvg:svgBlip xmlns:asvg="http://schemas.microsoft.com/office/drawing/2016/SVG/main" r:embed="rId4"/>
              </a:ext>
            </a:extLst>
          </a:blip>
          <a:stretch>
            <a:fillRect/>
          </a:stretch>
        </p:blipFill>
        <p:spPr>
          <a:xfrm>
            <a:off x="3832525" y="1707292"/>
            <a:ext cx="3672145" cy="3672145"/>
          </a:xfrm>
        </p:spPr>
      </p:pic>
      <p:sp>
        <p:nvSpPr>
          <p:cNvPr id="11" name="TextBox 10">
            <a:extLst>
              <a:ext uri="{FF2B5EF4-FFF2-40B4-BE49-F238E27FC236}">
                <a16:creationId xmlns:a16="http://schemas.microsoft.com/office/drawing/2014/main" id="{FD48EEAB-9B53-8F4E-66F6-08CCAE38F08D}"/>
              </a:ext>
            </a:extLst>
          </p:cNvPr>
          <p:cNvSpPr txBox="1"/>
          <p:nvPr/>
        </p:nvSpPr>
        <p:spPr>
          <a:xfrm>
            <a:off x="10414451" y="0"/>
            <a:ext cx="1842091" cy="372423"/>
          </a:xfrm>
          <a:prstGeom prst="rect">
            <a:avLst/>
          </a:prstGeom>
          <a:noFill/>
        </p:spPr>
        <p:txBody>
          <a:bodyPr wrap="square">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4591800C-0D66-6844-A0A9-C949C5267C88}"/>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9542432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IE" dirty="0"/>
              <a:t>Questions	</a:t>
            </a:r>
          </a:p>
        </p:txBody>
      </p:sp>
      <p:sp>
        <p:nvSpPr>
          <p:cNvPr id="10" name="Content Placeholder 9"/>
          <p:cNvSpPr>
            <a:spLocks noGrp="1"/>
          </p:cNvSpPr>
          <p:nvPr>
            <p:ph idx="10"/>
          </p:nvPr>
        </p:nvSpPr>
        <p:spPr>
          <a:xfrm>
            <a:off x="483287" y="1291036"/>
            <a:ext cx="9502923" cy="4506617"/>
          </a:xfrm>
        </p:spPr>
        <p:txBody>
          <a:bodyPr/>
          <a:lstStyle/>
          <a:p>
            <a:r>
              <a:rPr lang="en-US" dirty="0"/>
              <a:t>Step One: 	Refer to guidance document available on our website:</a:t>
            </a:r>
          </a:p>
          <a:p>
            <a:pPr marL="0" indent="0">
              <a:buNone/>
            </a:pPr>
            <a:r>
              <a:rPr lang="en-US" dirty="0">
                <a:solidFill>
                  <a:schemeClr val="accent2"/>
                </a:solidFill>
                <a:hlinkClick r:id="rId4">
                  <a:extLst>
                    <a:ext uri="{A12FA001-AC4F-418D-AE19-62706E023703}">
                      <ahyp:hlinkClr xmlns:ahyp="http://schemas.microsoft.com/office/drawing/2018/hyperlinkcolor" val="tx"/>
                    </a:ext>
                  </a:extLst>
                </a:hlinkClick>
              </a:rPr>
              <a:t>https://www.centralbank.ie/regulation/anti-money-laundering-and-countering-the-financing-of-terrorism/sector-specific-ml-tf-risk-evaluation-questionnaire</a:t>
            </a:r>
            <a:endParaRPr lang="en-US" dirty="0">
              <a:solidFill>
                <a:schemeClr val="accent2"/>
              </a:solidFill>
            </a:endParaRPr>
          </a:p>
          <a:p>
            <a:endParaRPr lang="en-US" dirty="0"/>
          </a:p>
          <a:p>
            <a:r>
              <a:rPr lang="en-US" dirty="0"/>
              <a:t>Step Two: 	Refer to Q&amp;A document which will be on our website by the end of October</a:t>
            </a:r>
          </a:p>
          <a:p>
            <a:endParaRPr lang="en-US" dirty="0"/>
          </a:p>
          <a:p>
            <a:r>
              <a:rPr lang="en-US" dirty="0"/>
              <a:t>Step Three: 	</a:t>
            </a:r>
            <a:r>
              <a:rPr lang="en-IE" dirty="0"/>
              <a:t>Email to: </a:t>
            </a:r>
            <a:r>
              <a:rPr lang="en-IE" dirty="0">
                <a:solidFill>
                  <a:schemeClr val="accent2"/>
                </a:solidFill>
                <a:hlinkClick r:id="rId5">
                  <a:extLst>
                    <a:ext uri="{A12FA001-AC4F-418D-AE19-62706E023703}">
                      <ahyp:hlinkClr xmlns:ahyp="http://schemas.microsoft.com/office/drawing/2018/hyperlinkcolor" val="tx"/>
                    </a:ext>
                  </a:extLst>
                </a:hlinkClick>
              </a:rPr>
              <a:t>AML_Analytics@centralbank.ie</a:t>
            </a:r>
            <a:r>
              <a:rPr lang="en-IE" dirty="0">
                <a:solidFill>
                  <a:schemeClr val="accent2"/>
                </a:solidFill>
              </a:rPr>
              <a:t> </a:t>
            </a:r>
            <a:endParaRPr lang="en-US" dirty="0">
              <a:solidFill>
                <a:schemeClr val="accent2"/>
              </a:solidFill>
            </a:endParaRPr>
          </a:p>
          <a:p>
            <a:endParaRPr lang="en-US" dirty="0"/>
          </a:p>
        </p:txBody>
      </p:sp>
      <p:sp>
        <p:nvSpPr>
          <p:cNvPr id="3" name="TextBox 2">
            <a:extLst>
              <a:ext uri="{FF2B5EF4-FFF2-40B4-BE49-F238E27FC236}">
                <a16:creationId xmlns:a16="http://schemas.microsoft.com/office/drawing/2014/main" id="{00828291-7B2B-E72D-02A2-626D6D205F3F}"/>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B81D6B9C-B261-FD4E-496B-4F8A86CDDBBD}"/>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9277800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D5F8A-76BD-0047-67BA-2363A68CD9CF}"/>
            </a:ext>
          </a:extLst>
        </p:cNvPr>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3A5C1393-0EFF-A5D4-40B7-6A05F0D33A8C}"/>
              </a:ext>
            </a:extLst>
          </p:cNvPr>
          <p:cNvSpPr>
            <a:spLocks noGrp="1"/>
          </p:cNvSpPr>
          <p:nvPr>
            <p:ph idx="10"/>
          </p:nvPr>
        </p:nvSpPr>
        <p:spPr>
          <a:xfrm>
            <a:off x="1344538" y="2966004"/>
            <a:ext cx="9502923" cy="925991"/>
          </a:xfrm>
        </p:spPr>
        <p:txBody>
          <a:bodyPr/>
          <a:lstStyle/>
          <a:p>
            <a:pPr marL="0" indent="0" algn="ctr">
              <a:buNone/>
            </a:pPr>
            <a:r>
              <a:rPr lang="en-IE" sz="4800" dirty="0"/>
              <a:t>Thank you for your attention</a:t>
            </a:r>
            <a:endParaRPr lang="en-US" sz="4800" dirty="0"/>
          </a:p>
          <a:p>
            <a:endParaRPr lang="en-US" dirty="0"/>
          </a:p>
        </p:txBody>
      </p:sp>
      <p:sp>
        <p:nvSpPr>
          <p:cNvPr id="3" name="TextBox 2">
            <a:extLst>
              <a:ext uri="{FF2B5EF4-FFF2-40B4-BE49-F238E27FC236}">
                <a16:creationId xmlns:a16="http://schemas.microsoft.com/office/drawing/2014/main" id="{0EC183DC-362D-F33B-6E54-F9DF26D6847D}"/>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D7002F1B-63A3-DDC0-DD2E-A3755CCA3241}"/>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60928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489-86AF-097A-A95C-30FE10F5173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F95D74D-B8B9-4B90-0C02-3480CE3D16EB}"/>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E0C78899-E046-657C-97A3-50B4F4E1A1F0}"/>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29" name="Graphic 28" descr="Document outline">
            <a:extLst>
              <a:ext uri="{FF2B5EF4-FFF2-40B4-BE49-F238E27FC236}">
                <a16:creationId xmlns:a16="http://schemas.microsoft.com/office/drawing/2014/main" id="{91AF461D-4F5F-E251-EAAA-A743370AFA4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C3EB405A-2FA9-EA36-8CDE-8977695DB05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22FFAFF6-679F-BBE2-61ED-7FC048B5823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84819D53-F852-AECC-8A38-5CE1C73E7BB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06A89640-04B2-D59D-3E40-A9435B1152A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9A3EC9C6-61B4-E75C-8FC6-8A822B95333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9D16BD56-C6DA-4BF3-3EE5-082D9CEE196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6066A2-847A-2CBD-1074-3C24217FC41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5B828E8D-EC30-0E8A-AD3C-E774BF27B95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12852CE-0810-2653-0D32-770FB2E2DB9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D6B0E7D5-62E7-3DEA-328C-AA5B4884E2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D864E050-DBC7-88BF-BB92-1BFA478E39B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BA6D1E28-F724-E395-C01F-8E078AAB09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4F4FD4D-3E5F-A78B-11BE-71144961D2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DF9A3D8E-97BA-72C7-5ADE-3E483326F90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9E75532-1AF8-3287-4C43-681894E2B6C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E4C0C4B-FB88-57E7-2346-2D1DECA425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2208FA18-749E-82D9-7E89-1FCBDBFED7A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3" name="BJPseudoFooter">
            <a:extLst>
              <a:ext uri="{FF2B5EF4-FFF2-40B4-BE49-F238E27FC236}">
                <a16:creationId xmlns:a16="http://schemas.microsoft.com/office/drawing/2014/main" id="{37BF4825-B788-3FE2-5318-3024218DEA8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3248632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FE19C-DCEA-3704-3741-9A902E34F790}"/>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E2F536F2-BC79-1A7D-8AA8-75EA15F757FD}"/>
              </a:ext>
            </a:extLst>
          </p:cNvPr>
          <p:cNvSpPr>
            <a:spLocks noGrp="1"/>
          </p:cNvSpPr>
          <p:nvPr>
            <p:ph type="title"/>
          </p:nvPr>
        </p:nvSpPr>
        <p:spPr/>
        <p:txBody>
          <a:bodyPr/>
          <a:lstStyle/>
          <a:p>
            <a:r>
              <a:rPr lang="en-IE" dirty="0"/>
              <a:t>Uses of REQ Data	</a:t>
            </a:r>
          </a:p>
        </p:txBody>
      </p:sp>
      <p:sp>
        <p:nvSpPr>
          <p:cNvPr id="2" name="TextBox 1">
            <a:extLst>
              <a:ext uri="{FF2B5EF4-FFF2-40B4-BE49-F238E27FC236}">
                <a16:creationId xmlns:a16="http://schemas.microsoft.com/office/drawing/2014/main" id="{40A12B30-FB68-786D-A69E-C62AC61A239C}"/>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29" name="Graphic 28" descr="Document outline">
            <a:extLst>
              <a:ext uri="{FF2B5EF4-FFF2-40B4-BE49-F238E27FC236}">
                <a16:creationId xmlns:a16="http://schemas.microsoft.com/office/drawing/2014/main" id="{793C046C-591A-76C7-2EAC-3CFF82C4657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317339" y="1492175"/>
            <a:ext cx="914400" cy="914400"/>
          </a:xfrm>
          <a:prstGeom prst="rect">
            <a:avLst/>
          </a:prstGeom>
        </p:spPr>
      </p:pic>
      <p:pic>
        <p:nvPicPr>
          <p:cNvPr id="36" name="Graphic 35" descr="Document outline">
            <a:extLst>
              <a:ext uri="{FF2B5EF4-FFF2-40B4-BE49-F238E27FC236}">
                <a16:creationId xmlns:a16="http://schemas.microsoft.com/office/drawing/2014/main" id="{6C01B2FD-6E46-50A4-1FDC-DAFAECFD5F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779322" y="2745488"/>
            <a:ext cx="914400" cy="914400"/>
          </a:xfrm>
          <a:prstGeom prst="rect">
            <a:avLst/>
          </a:prstGeom>
        </p:spPr>
      </p:pic>
      <p:pic>
        <p:nvPicPr>
          <p:cNvPr id="37" name="Graphic 36" descr="Document outline">
            <a:extLst>
              <a:ext uri="{FF2B5EF4-FFF2-40B4-BE49-F238E27FC236}">
                <a16:creationId xmlns:a16="http://schemas.microsoft.com/office/drawing/2014/main" id="{484F341E-6590-4904-BE31-259997D7044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241305" y="4112512"/>
            <a:ext cx="914400" cy="914400"/>
          </a:xfrm>
          <a:prstGeom prst="rect">
            <a:avLst/>
          </a:prstGeom>
        </p:spPr>
      </p:pic>
      <p:pic>
        <p:nvPicPr>
          <p:cNvPr id="38" name="Graphic 37" descr="Document outline">
            <a:extLst>
              <a:ext uri="{FF2B5EF4-FFF2-40B4-BE49-F238E27FC236}">
                <a16:creationId xmlns:a16="http://schemas.microsoft.com/office/drawing/2014/main" id="{31767471-00CC-44A0-2516-010AA3C9516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703288" y="1492175"/>
            <a:ext cx="914400" cy="914400"/>
          </a:xfrm>
          <a:prstGeom prst="rect">
            <a:avLst/>
          </a:prstGeom>
        </p:spPr>
      </p:pic>
      <p:pic>
        <p:nvPicPr>
          <p:cNvPr id="39" name="Graphic 38" descr="Document outline">
            <a:extLst>
              <a:ext uri="{FF2B5EF4-FFF2-40B4-BE49-F238E27FC236}">
                <a16:creationId xmlns:a16="http://schemas.microsoft.com/office/drawing/2014/main" id="{9DF65D6C-808A-580F-9DF5-8658A861C01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65271" y="2745488"/>
            <a:ext cx="914400" cy="914400"/>
          </a:xfrm>
          <a:prstGeom prst="rect">
            <a:avLst/>
          </a:prstGeom>
        </p:spPr>
      </p:pic>
      <p:pic>
        <p:nvPicPr>
          <p:cNvPr id="40" name="Graphic 39" descr="Document outline">
            <a:extLst>
              <a:ext uri="{FF2B5EF4-FFF2-40B4-BE49-F238E27FC236}">
                <a16:creationId xmlns:a16="http://schemas.microsoft.com/office/drawing/2014/main" id="{D254A389-CE7E-61CC-271B-442A283D41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627254" y="4112512"/>
            <a:ext cx="914400" cy="914400"/>
          </a:xfrm>
          <a:prstGeom prst="rect">
            <a:avLst/>
          </a:prstGeom>
        </p:spPr>
      </p:pic>
      <p:pic>
        <p:nvPicPr>
          <p:cNvPr id="41" name="Graphic 40" descr="Document outline">
            <a:extLst>
              <a:ext uri="{FF2B5EF4-FFF2-40B4-BE49-F238E27FC236}">
                <a16:creationId xmlns:a16="http://schemas.microsoft.com/office/drawing/2014/main" id="{C79EE915-4377-FDB4-A439-ACC397F2FD2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089237" y="1492175"/>
            <a:ext cx="914400" cy="914400"/>
          </a:xfrm>
          <a:prstGeom prst="rect">
            <a:avLst/>
          </a:prstGeom>
        </p:spPr>
      </p:pic>
      <p:pic>
        <p:nvPicPr>
          <p:cNvPr id="42" name="Graphic 41" descr="Document outline">
            <a:extLst>
              <a:ext uri="{FF2B5EF4-FFF2-40B4-BE49-F238E27FC236}">
                <a16:creationId xmlns:a16="http://schemas.microsoft.com/office/drawing/2014/main" id="{F09397AA-C5B4-5BAF-55B2-645561100C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51220" y="2745488"/>
            <a:ext cx="914400" cy="914400"/>
          </a:xfrm>
          <a:prstGeom prst="rect">
            <a:avLst/>
          </a:prstGeom>
        </p:spPr>
      </p:pic>
      <p:pic>
        <p:nvPicPr>
          <p:cNvPr id="43" name="Graphic 42" descr="Document outline">
            <a:extLst>
              <a:ext uri="{FF2B5EF4-FFF2-40B4-BE49-F238E27FC236}">
                <a16:creationId xmlns:a16="http://schemas.microsoft.com/office/drawing/2014/main" id="{2F026722-2ADA-40F8-C6C1-37ABD87EB68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013203" y="4112512"/>
            <a:ext cx="914400" cy="914400"/>
          </a:xfrm>
          <a:prstGeom prst="rect">
            <a:avLst/>
          </a:prstGeom>
        </p:spPr>
      </p:pic>
      <p:pic>
        <p:nvPicPr>
          <p:cNvPr id="47" name="Graphic 46" descr="Document outline">
            <a:extLst>
              <a:ext uri="{FF2B5EF4-FFF2-40B4-BE49-F238E27FC236}">
                <a16:creationId xmlns:a16="http://schemas.microsoft.com/office/drawing/2014/main" id="{7A566BAB-77CB-9ECE-F46B-DF5BD8E5C45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475186" y="1492175"/>
            <a:ext cx="914400" cy="914400"/>
          </a:xfrm>
          <a:prstGeom prst="rect">
            <a:avLst/>
          </a:prstGeom>
        </p:spPr>
      </p:pic>
      <p:pic>
        <p:nvPicPr>
          <p:cNvPr id="48" name="Graphic 47" descr="Document outline">
            <a:extLst>
              <a:ext uri="{FF2B5EF4-FFF2-40B4-BE49-F238E27FC236}">
                <a16:creationId xmlns:a16="http://schemas.microsoft.com/office/drawing/2014/main" id="{3422B8BE-19D3-8E82-9DFE-87940D6AA1B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7169" y="2745488"/>
            <a:ext cx="914400" cy="914400"/>
          </a:xfrm>
          <a:prstGeom prst="rect">
            <a:avLst/>
          </a:prstGeom>
        </p:spPr>
      </p:pic>
      <p:pic>
        <p:nvPicPr>
          <p:cNvPr id="49" name="Graphic 48" descr="Document outline">
            <a:extLst>
              <a:ext uri="{FF2B5EF4-FFF2-40B4-BE49-F238E27FC236}">
                <a16:creationId xmlns:a16="http://schemas.microsoft.com/office/drawing/2014/main" id="{248CB32B-DC6B-EDAA-8C94-75F33F4595F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99152" y="4112512"/>
            <a:ext cx="914400" cy="914400"/>
          </a:xfrm>
          <a:prstGeom prst="rect">
            <a:avLst/>
          </a:prstGeom>
        </p:spPr>
      </p:pic>
      <p:pic>
        <p:nvPicPr>
          <p:cNvPr id="50" name="Graphic 49" descr="Document outline">
            <a:extLst>
              <a:ext uri="{FF2B5EF4-FFF2-40B4-BE49-F238E27FC236}">
                <a16:creationId xmlns:a16="http://schemas.microsoft.com/office/drawing/2014/main" id="{246A3592-ACB6-ED7E-3A7C-F22D4B17FDD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861135" y="1492175"/>
            <a:ext cx="914400" cy="914400"/>
          </a:xfrm>
          <a:prstGeom prst="rect">
            <a:avLst/>
          </a:prstGeom>
        </p:spPr>
      </p:pic>
      <p:pic>
        <p:nvPicPr>
          <p:cNvPr id="51" name="Graphic 50" descr="Document outline">
            <a:extLst>
              <a:ext uri="{FF2B5EF4-FFF2-40B4-BE49-F238E27FC236}">
                <a16:creationId xmlns:a16="http://schemas.microsoft.com/office/drawing/2014/main" id="{65798631-B677-E9FB-D12E-B380D90804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23118" y="2745488"/>
            <a:ext cx="914400" cy="914400"/>
          </a:xfrm>
          <a:prstGeom prst="rect">
            <a:avLst/>
          </a:prstGeom>
        </p:spPr>
      </p:pic>
      <p:pic>
        <p:nvPicPr>
          <p:cNvPr id="52" name="Graphic 51" descr="Document outline">
            <a:extLst>
              <a:ext uri="{FF2B5EF4-FFF2-40B4-BE49-F238E27FC236}">
                <a16:creationId xmlns:a16="http://schemas.microsoft.com/office/drawing/2014/main" id="{ED54DF23-C28A-DE61-B1B5-5E65F378315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785101" y="4112512"/>
            <a:ext cx="914400" cy="914400"/>
          </a:xfrm>
          <a:prstGeom prst="rect">
            <a:avLst/>
          </a:prstGeom>
        </p:spPr>
      </p:pic>
      <p:pic>
        <p:nvPicPr>
          <p:cNvPr id="53" name="Graphic 52" descr="Document outline">
            <a:extLst>
              <a:ext uri="{FF2B5EF4-FFF2-40B4-BE49-F238E27FC236}">
                <a16:creationId xmlns:a16="http://schemas.microsoft.com/office/drawing/2014/main" id="{6F9C2D5B-6A08-61B8-590D-CE30788F3AE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247084" y="1492175"/>
            <a:ext cx="914400" cy="914400"/>
          </a:xfrm>
          <a:prstGeom prst="rect">
            <a:avLst/>
          </a:prstGeom>
        </p:spPr>
      </p:pic>
      <p:pic>
        <p:nvPicPr>
          <p:cNvPr id="54" name="Graphic 53" descr="Document outline">
            <a:extLst>
              <a:ext uri="{FF2B5EF4-FFF2-40B4-BE49-F238E27FC236}">
                <a16:creationId xmlns:a16="http://schemas.microsoft.com/office/drawing/2014/main" id="{2D6B3EDD-29DF-0A65-65E0-5CE6E51619F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709067" y="2745488"/>
            <a:ext cx="914400" cy="914400"/>
          </a:xfrm>
          <a:prstGeom prst="rect">
            <a:avLst/>
          </a:prstGeom>
        </p:spPr>
      </p:pic>
      <p:pic>
        <p:nvPicPr>
          <p:cNvPr id="55" name="Graphic 54" descr="Document outline">
            <a:extLst>
              <a:ext uri="{FF2B5EF4-FFF2-40B4-BE49-F238E27FC236}">
                <a16:creationId xmlns:a16="http://schemas.microsoft.com/office/drawing/2014/main" id="{11091CC2-3B79-69A7-A480-E844B94C02B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171047" y="4112512"/>
            <a:ext cx="914400" cy="914400"/>
          </a:xfrm>
          <a:prstGeom prst="rect">
            <a:avLst/>
          </a:prstGeom>
        </p:spPr>
      </p:pic>
      <p:sp>
        <p:nvSpPr>
          <p:cNvPr id="3" name="BJPseudoFooter">
            <a:extLst>
              <a:ext uri="{FF2B5EF4-FFF2-40B4-BE49-F238E27FC236}">
                <a16:creationId xmlns:a16="http://schemas.microsoft.com/office/drawing/2014/main" id="{FD95BDB2-585F-AEE3-1310-BE17C258966B}"/>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421302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12634-5B10-DC0D-250A-728393EBF7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551032-1B53-9594-D881-4D59629775E8}"/>
              </a:ext>
            </a:extLst>
          </p:cNvPr>
          <p:cNvSpPr>
            <a:spLocks noGrp="1"/>
          </p:cNvSpPr>
          <p:nvPr>
            <p:ph type="title"/>
          </p:nvPr>
        </p:nvSpPr>
        <p:spPr/>
        <p:txBody>
          <a:bodyPr/>
          <a:lstStyle/>
          <a:p>
            <a:r>
              <a:rPr lang="en-IE" dirty="0"/>
              <a:t>Timeframe</a:t>
            </a:r>
          </a:p>
        </p:txBody>
      </p:sp>
      <p:pic>
        <p:nvPicPr>
          <p:cNvPr id="18" name="Picture 17">
            <a:extLst>
              <a:ext uri="{FF2B5EF4-FFF2-40B4-BE49-F238E27FC236}">
                <a16:creationId xmlns:a16="http://schemas.microsoft.com/office/drawing/2014/main" id="{18CC9E0E-DEA0-C045-6131-F3D2DE51FA8F}"/>
              </a:ext>
            </a:extLst>
          </p:cNvPr>
          <p:cNvPicPr>
            <a:picLocks noChangeAspect="1"/>
          </p:cNvPicPr>
          <p:nvPr/>
        </p:nvPicPr>
        <p:blipFill>
          <a:blip r:embed="rId4"/>
          <a:stretch>
            <a:fillRect/>
          </a:stretch>
        </p:blipFill>
        <p:spPr>
          <a:xfrm>
            <a:off x="269796" y="908850"/>
            <a:ext cx="11617404" cy="5055532"/>
          </a:xfrm>
          <a:prstGeom prst="rect">
            <a:avLst/>
          </a:prstGeom>
        </p:spPr>
      </p:pic>
      <p:sp>
        <p:nvSpPr>
          <p:cNvPr id="19" name="TextBox 18">
            <a:extLst>
              <a:ext uri="{FF2B5EF4-FFF2-40B4-BE49-F238E27FC236}">
                <a16:creationId xmlns:a16="http://schemas.microsoft.com/office/drawing/2014/main" id="{F8CD1508-B888-7E4E-6F8A-BC03DEB22C3D}"/>
              </a:ext>
            </a:extLst>
          </p:cNvPr>
          <p:cNvSpPr txBox="1"/>
          <p:nvPr/>
        </p:nvSpPr>
        <p:spPr>
          <a:xfrm>
            <a:off x="581891" y="2524991"/>
            <a:ext cx="1849582" cy="400110"/>
          </a:xfrm>
          <a:prstGeom prst="rect">
            <a:avLst/>
          </a:prstGeom>
          <a:noFill/>
        </p:spPr>
        <p:txBody>
          <a:bodyPr wrap="square" rtlCol="0">
            <a:spAutoFit/>
          </a:bodyPr>
          <a:lstStyle/>
          <a:p>
            <a:pPr algn="ctr"/>
            <a:r>
              <a:rPr lang="en-IE" sz="2000" b="1" dirty="0"/>
              <a:t>Jul 2024</a:t>
            </a:r>
          </a:p>
        </p:txBody>
      </p:sp>
      <p:sp>
        <p:nvSpPr>
          <p:cNvPr id="20" name="TextBox 19">
            <a:extLst>
              <a:ext uri="{FF2B5EF4-FFF2-40B4-BE49-F238E27FC236}">
                <a16:creationId xmlns:a16="http://schemas.microsoft.com/office/drawing/2014/main" id="{5569B652-2EC7-FDF9-A68E-5A53BA5D9182}"/>
              </a:ext>
            </a:extLst>
          </p:cNvPr>
          <p:cNvSpPr txBox="1"/>
          <p:nvPr/>
        </p:nvSpPr>
        <p:spPr>
          <a:xfrm>
            <a:off x="581891" y="2896531"/>
            <a:ext cx="1849582" cy="1477328"/>
          </a:xfrm>
          <a:prstGeom prst="rect">
            <a:avLst/>
          </a:prstGeom>
          <a:noFill/>
        </p:spPr>
        <p:txBody>
          <a:bodyPr wrap="square" rtlCol="0">
            <a:spAutoFit/>
          </a:bodyPr>
          <a:lstStyle/>
          <a:p>
            <a:pPr algn="ctr"/>
            <a:r>
              <a:rPr lang="en-IE" dirty="0"/>
              <a:t>Consultation began with BPFI</a:t>
            </a:r>
          </a:p>
          <a:p>
            <a:pPr algn="ctr"/>
            <a:endParaRPr lang="en-IE" dirty="0"/>
          </a:p>
          <a:p>
            <a:pPr algn="ctr"/>
            <a:endParaRPr lang="en-IE" dirty="0"/>
          </a:p>
          <a:p>
            <a:pPr algn="ctr"/>
            <a:endParaRPr lang="en-IE" dirty="0"/>
          </a:p>
        </p:txBody>
      </p:sp>
      <p:sp>
        <p:nvSpPr>
          <p:cNvPr id="21" name="TextBox 20">
            <a:extLst>
              <a:ext uri="{FF2B5EF4-FFF2-40B4-BE49-F238E27FC236}">
                <a16:creationId xmlns:a16="http://schemas.microsoft.com/office/drawing/2014/main" id="{480906D2-8F01-E1F1-9D8E-C80733168B61}"/>
              </a:ext>
            </a:extLst>
          </p:cNvPr>
          <p:cNvSpPr txBox="1"/>
          <p:nvPr/>
        </p:nvSpPr>
        <p:spPr>
          <a:xfrm>
            <a:off x="2895441" y="2524991"/>
            <a:ext cx="1745991" cy="400110"/>
          </a:xfrm>
          <a:prstGeom prst="rect">
            <a:avLst/>
          </a:prstGeom>
          <a:noFill/>
        </p:spPr>
        <p:txBody>
          <a:bodyPr wrap="none" rtlCol="0">
            <a:spAutoFit/>
          </a:bodyPr>
          <a:lstStyle/>
          <a:p>
            <a:pPr algn="ctr"/>
            <a:r>
              <a:rPr lang="en-IE" sz="2000" b="1" dirty="0"/>
              <a:t>30</a:t>
            </a:r>
            <a:r>
              <a:rPr lang="en-IE" sz="2000" b="1" baseline="30000" dirty="0"/>
              <a:t>th</a:t>
            </a:r>
            <a:r>
              <a:rPr lang="en-IE" sz="2000" b="1" dirty="0"/>
              <a:t> Jun 2025</a:t>
            </a:r>
          </a:p>
        </p:txBody>
      </p:sp>
      <p:sp>
        <p:nvSpPr>
          <p:cNvPr id="22" name="TextBox 21">
            <a:extLst>
              <a:ext uri="{FF2B5EF4-FFF2-40B4-BE49-F238E27FC236}">
                <a16:creationId xmlns:a16="http://schemas.microsoft.com/office/drawing/2014/main" id="{91E3B02D-69B4-321A-C96E-E3D1ADA5E2E5}"/>
              </a:ext>
            </a:extLst>
          </p:cNvPr>
          <p:cNvSpPr txBox="1"/>
          <p:nvPr/>
        </p:nvSpPr>
        <p:spPr>
          <a:xfrm>
            <a:off x="2843646" y="2896531"/>
            <a:ext cx="1849582" cy="923330"/>
          </a:xfrm>
          <a:prstGeom prst="rect">
            <a:avLst/>
          </a:prstGeom>
          <a:noFill/>
        </p:spPr>
        <p:txBody>
          <a:bodyPr wrap="square" rtlCol="0">
            <a:spAutoFit/>
          </a:bodyPr>
          <a:lstStyle/>
          <a:p>
            <a:pPr algn="ctr"/>
            <a:r>
              <a:rPr lang="en-IE" dirty="0"/>
              <a:t>REQ public launch</a:t>
            </a:r>
          </a:p>
          <a:p>
            <a:endParaRPr lang="en-IE" dirty="0"/>
          </a:p>
        </p:txBody>
      </p:sp>
      <p:sp>
        <p:nvSpPr>
          <p:cNvPr id="23" name="TextBox 22">
            <a:extLst>
              <a:ext uri="{FF2B5EF4-FFF2-40B4-BE49-F238E27FC236}">
                <a16:creationId xmlns:a16="http://schemas.microsoft.com/office/drawing/2014/main" id="{7E78FF9F-5819-43EF-6DF6-15BFFE87F51F}"/>
              </a:ext>
            </a:extLst>
          </p:cNvPr>
          <p:cNvSpPr txBox="1"/>
          <p:nvPr/>
        </p:nvSpPr>
        <p:spPr>
          <a:xfrm>
            <a:off x="5103668" y="2524991"/>
            <a:ext cx="1849582" cy="400110"/>
          </a:xfrm>
          <a:prstGeom prst="rect">
            <a:avLst/>
          </a:prstGeom>
          <a:noFill/>
        </p:spPr>
        <p:txBody>
          <a:bodyPr wrap="square" rtlCol="0">
            <a:spAutoFit/>
          </a:bodyPr>
          <a:lstStyle/>
          <a:p>
            <a:pPr algn="ctr"/>
            <a:r>
              <a:rPr lang="en-IE" sz="2000" b="1" dirty="0"/>
              <a:t>10</a:t>
            </a:r>
            <a:r>
              <a:rPr lang="en-IE" sz="2000" b="1" baseline="30000" dirty="0"/>
              <a:t>th</a:t>
            </a:r>
            <a:r>
              <a:rPr lang="en-IE" sz="2000" b="1" dirty="0"/>
              <a:t> Nov 2025</a:t>
            </a:r>
          </a:p>
        </p:txBody>
      </p:sp>
      <p:sp>
        <p:nvSpPr>
          <p:cNvPr id="24" name="TextBox 23">
            <a:extLst>
              <a:ext uri="{FF2B5EF4-FFF2-40B4-BE49-F238E27FC236}">
                <a16:creationId xmlns:a16="http://schemas.microsoft.com/office/drawing/2014/main" id="{56C57573-BB90-4165-121C-1B13935E2585}"/>
              </a:ext>
            </a:extLst>
          </p:cNvPr>
          <p:cNvSpPr txBox="1"/>
          <p:nvPr/>
        </p:nvSpPr>
        <p:spPr>
          <a:xfrm>
            <a:off x="5103668" y="2896531"/>
            <a:ext cx="1849582" cy="369332"/>
          </a:xfrm>
          <a:prstGeom prst="rect">
            <a:avLst/>
          </a:prstGeom>
          <a:noFill/>
        </p:spPr>
        <p:txBody>
          <a:bodyPr wrap="square" rtlCol="0">
            <a:spAutoFit/>
          </a:bodyPr>
          <a:lstStyle/>
          <a:p>
            <a:pPr algn="ctr"/>
            <a:r>
              <a:rPr lang="en-IE" dirty="0"/>
              <a:t>External UAT</a:t>
            </a:r>
          </a:p>
        </p:txBody>
      </p:sp>
      <p:sp>
        <p:nvSpPr>
          <p:cNvPr id="25" name="TextBox 24">
            <a:extLst>
              <a:ext uri="{FF2B5EF4-FFF2-40B4-BE49-F238E27FC236}">
                <a16:creationId xmlns:a16="http://schemas.microsoft.com/office/drawing/2014/main" id="{40677003-C3C1-4F69-4916-A6963B6EF44F}"/>
              </a:ext>
            </a:extLst>
          </p:cNvPr>
          <p:cNvSpPr txBox="1"/>
          <p:nvPr/>
        </p:nvSpPr>
        <p:spPr>
          <a:xfrm>
            <a:off x="7363690" y="2524991"/>
            <a:ext cx="1849582" cy="369332"/>
          </a:xfrm>
          <a:prstGeom prst="rect">
            <a:avLst/>
          </a:prstGeom>
          <a:noFill/>
        </p:spPr>
        <p:txBody>
          <a:bodyPr wrap="square" rtlCol="0">
            <a:spAutoFit/>
          </a:bodyPr>
          <a:lstStyle/>
          <a:p>
            <a:pPr algn="ctr"/>
            <a:r>
              <a:rPr lang="en-IE" b="1" dirty="0"/>
              <a:t>27</a:t>
            </a:r>
            <a:r>
              <a:rPr lang="en-IE" b="1" baseline="30000" dirty="0"/>
              <a:t>th</a:t>
            </a:r>
            <a:r>
              <a:rPr lang="en-IE" b="1" dirty="0"/>
              <a:t> Feb 2026</a:t>
            </a:r>
          </a:p>
        </p:txBody>
      </p:sp>
      <p:sp>
        <p:nvSpPr>
          <p:cNvPr id="26" name="TextBox 25">
            <a:extLst>
              <a:ext uri="{FF2B5EF4-FFF2-40B4-BE49-F238E27FC236}">
                <a16:creationId xmlns:a16="http://schemas.microsoft.com/office/drawing/2014/main" id="{F52B10C3-5874-9338-695B-DC1CB5247352}"/>
              </a:ext>
            </a:extLst>
          </p:cNvPr>
          <p:cNvSpPr txBox="1"/>
          <p:nvPr/>
        </p:nvSpPr>
        <p:spPr>
          <a:xfrm>
            <a:off x="7363690" y="2896531"/>
            <a:ext cx="1849582" cy="1477328"/>
          </a:xfrm>
          <a:prstGeom prst="rect">
            <a:avLst/>
          </a:prstGeom>
          <a:noFill/>
        </p:spPr>
        <p:txBody>
          <a:bodyPr wrap="square" rtlCol="0">
            <a:spAutoFit/>
          </a:bodyPr>
          <a:lstStyle/>
          <a:p>
            <a:pPr algn="ctr"/>
            <a:r>
              <a:rPr lang="en-IE" dirty="0"/>
              <a:t>First Submission date.</a:t>
            </a:r>
          </a:p>
          <a:p>
            <a:pPr algn="ctr"/>
            <a:r>
              <a:rPr lang="en-IE" dirty="0"/>
              <a:t>Reference date for submission: 31</a:t>
            </a:r>
            <a:r>
              <a:rPr lang="en-IE" baseline="30000" dirty="0"/>
              <a:t>st</a:t>
            </a:r>
            <a:r>
              <a:rPr lang="en-IE" dirty="0"/>
              <a:t> Dec 2024</a:t>
            </a:r>
          </a:p>
        </p:txBody>
      </p:sp>
      <p:sp>
        <p:nvSpPr>
          <p:cNvPr id="27" name="TextBox 26">
            <a:extLst>
              <a:ext uri="{FF2B5EF4-FFF2-40B4-BE49-F238E27FC236}">
                <a16:creationId xmlns:a16="http://schemas.microsoft.com/office/drawing/2014/main" id="{364DB6AE-E43A-F575-2B41-DBFBFAB9AF3E}"/>
              </a:ext>
            </a:extLst>
          </p:cNvPr>
          <p:cNvSpPr txBox="1"/>
          <p:nvPr/>
        </p:nvSpPr>
        <p:spPr>
          <a:xfrm>
            <a:off x="9623712" y="2524991"/>
            <a:ext cx="1849582" cy="369332"/>
          </a:xfrm>
          <a:prstGeom prst="rect">
            <a:avLst/>
          </a:prstGeom>
          <a:noFill/>
        </p:spPr>
        <p:txBody>
          <a:bodyPr wrap="square" rtlCol="0">
            <a:spAutoFit/>
          </a:bodyPr>
          <a:lstStyle/>
          <a:p>
            <a:pPr algn="ctr"/>
            <a:r>
              <a:rPr lang="en-IE" b="1" dirty="0"/>
              <a:t>4</a:t>
            </a:r>
            <a:r>
              <a:rPr lang="en-IE" b="1" baseline="30000" dirty="0"/>
              <a:t>th</a:t>
            </a:r>
            <a:r>
              <a:rPr lang="en-IE" b="1" dirty="0"/>
              <a:t> Sep 2026</a:t>
            </a:r>
          </a:p>
        </p:txBody>
      </p:sp>
      <p:sp>
        <p:nvSpPr>
          <p:cNvPr id="28" name="TextBox 27">
            <a:extLst>
              <a:ext uri="{FF2B5EF4-FFF2-40B4-BE49-F238E27FC236}">
                <a16:creationId xmlns:a16="http://schemas.microsoft.com/office/drawing/2014/main" id="{25CD29E2-4B23-A3A3-67B8-B293845DFF59}"/>
              </a:ext>
            </a:extLst>
          </p:cNvPr>
          <p:cNvSpPr txBox="1"/>
          <p:nvPr/>
        </p:nvSpPr>
        <p:spPr>
          <a:xfrm>
            <a:off x="9623712" y="2896531"/>
            <a:ext cx="1849582" cy="1200329"/>
          </a:xfrm>
          <a:prstGeom prst="rect">
            <a:avLst/>
          </a:prstGeom>
          <a:noFill/>
        </p:spPr>
        <p:txBody>
          <a:bodyPr wrap="square" rtlCol="0">
            <a:spAutoFit/>
          </a:bodyPr>
          <a:lstStyle/>
          <a:p>
            <a:pPr algn="ctr"/>
            <a:r>
              <a:rPr lang="en-IE" dirty="0"/>
              <a:t>Second Submission date.</a:t>
            </a:r>
          </a:p>
          <a:p>
            <a:pPr algn="ctr"/>
            <a:endParaRPr lang="en-IE" dirty="0"/>
          </a:p>
        </p:txBody>
      </p:sp>
      <p:pic>
        <p:nvPicPr>
          <p:cNvPr id="29" name="Picture 28">
            <a:extLst>
              <a:ext uri="{FF2B5EF4-FFF2-40B4-BE49-F238E27FC236}">
                <a16:creationId xmlns:a16="http://schemas.microsoft.com/office/drawing/2014/main" id="{A26D6A76-CBC0-C308-35AB-49FD3FB5A66B}"/>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1013967" y="1224206"/>
            <a:ext cx="985429" cy="985429"/>
          </a:xfrm>
          <a:prstGeom prst="rect">
            <a:avLst/>
          </a:prstGeom>
        </p:spPr>
      </p:pic>
      <p:pic>
        <p:nvPicPr>
          <p:cNvPr id="30" name="Picture 29">
            <a:extLst>
              <a:ext uri="{FF2B5EF4-FFF2-40B4-BE49-F238E27FC236}">
                <a16:creationId xmlns:a16="http://schemas.microsoft.com/office/drawing/2014/main" id="{73F281BB-FB82-2231-6D3B-AA44786F167C}"/>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360459" y="1295233"/>
            <a:ext cx="969266" cy="914402"/>
          </a:xfrm>
          <a:prstGeom prst="rect">
            <a:avLst/>
          </a:prstGeom>
        </p:spPr>
      </p:pic>
      <p:pic>
        <p:nvPicPr>
          <p:cNvPr id="31" name="Picture 30">
            <a:extLst>
              <a:ext uri="{FF2B5EF4-FFF2-40B4-BE49-F238E27FC236}">
                <a16:creationId xmlns:a16="http://schemas.microsoft.com/office/drawing/2014/main" id="{992D7CCE-9AF4-D5C0-93F9-456DE320C126}"/>
              </a:ext>
            </a:extLst>
          </p:cNvPr>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588092" y="1245933"/>
            <a:ext cx="1015815" cy="1013001"/>
          </a:xfrm>
          <a:prstGeom prst="rect">
            <a:avLst/>
          </a:prstGeom>
        </p:spPr>
      </p:pic>
      <p:pic>
        <p:nvPicPr>
          <p:cNvPr id="32" name="Picture 31">
            <a:extLst>
              <a:ext uri="{FF2B5EF4-FFF2-40B4-BE49-F238E27FC236}">
                <a16:creationId xmlns:a16="http://schemas.microsoft.com/office/drawing/2014/main" id="{59737513-4498-F898-B289-7F749C557B14}"/>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918421" y="1313354"/>
            <a:ext cx="888174" cy="888174"/>
          </a:xfrm>
          <a:prstGeom prst="rect">
            <a:avLst/>
          </a:prstGeom>
        </p:spPr>
      </p:pic>
      <p:pic>
        <p:nvPicPr>
          <p:cNvPr id="33" name="Picture 32">
            <a:extLst>
              <a:ext uri="{FF2B5EF4-FFF2-40B4-BE49-F238E27FC236}">
                <a16:creationId xmlns:a16="http://schemas.microsoft.com/office/drawing/2014/main" id="{D817419A-4D6A-D6AE-7736-3B09083A7781}"/>
              </a:ext>
            </a:extLst>
          </p:cNvPr>
          <p:cNvPicPr>
            <a:picLocks noChangeAspect="1"/>
          </p:cNvPicPr>
          <p:nvPr/>
        </p:nvPicPr>
        <p:blipFill>
          <a:blip r:embed="rId9" cstate="screen">
            <a:extLst>
              <a:ext uri="{28A0092B-C50C-407E-A947-70E740481C1C}">
                <a14:useLocalDpi xmlns:a14="http://schemas.microsoft.com/office/drawing/2010/main" val="0"/>
              </a:ext>
            </a:extLst>
          </a:blip>
          <a:stretch>
            <a:fillRect/>
          </a:stretch>
        </p:blipFill>
        <p:spPr>
          <a:xfrm>
            <a:off x="10030342" y="1295233"/>
            <a:ext cx="1036322" cy="1036322"/>
          </a:xfrm>
          <a:prstGeom prst="rect">
            <a:avLst/>
          </a:prstGeom>
        </p:spPr>
      </p:pic>
      <p:sp>
        <p:nvSpPr>
          <p:cNvPr id="3" name="BJPseudoFooter">
            <a:extLst>
              <a:ext uri="{FF2B5EF4-FFF2-40B4-BE49-F238E27FC236}">
                <a16:creationId xmlns:a16="http://schemas.microsoft.com/office/drawing/2014/main" id="{BFE6F874-DD71-AF39-6986-7F9FC990BE7F}"/>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4038577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IE" dirty="0"/>
              <a:t>Guidance notes</a:t>
            </a:r>
          </a:p>
        </p:txBody>
      </p:sp>
      <p:sp>
        <p:nvSpPr>
          <p:cNvPr id="6" name="Text Placeholder 5"/>
          <p:cNvSpPr>
            <a:spLocks noGrp="1"/>
          </p:cNvSpPr>
          <p:nvPr>
            <p:ph type="body" sz="quarter" idx="10"/>
          </p:nvPr>
        </p:nvSpPr>
        <p:spPr/>
        <p:txBody>
          <a:bodyPr/>
          <a:lstStyle/>
          <a:p>
            <a:r>
              <a:rPr lang="en-US" dirty="0"/>
              <a:t>All values should be entered in Euro unit value.</a:t>
            </a:r>
          </a:p>
          <a:p>
            <a:endParaRPr lang="en-US" dirty="0"/>
          </a:p>
          <a:p>
            <a:r>
              <a:rPr lang="en-US" dirty="0"/>
              <a:t>All questions are mandatory.</a:t>
            </a:r>
          </a:p>
          <a:p>
            <a:endParaRPr lang="en-US" dirty="0"/>
          </a:p>
          <a:p>
            <a:r>
              <a:rPr lang="en-US" dirty="0"/>
              <a:t>Several data points are requested only for ACTIVE customers, where this is the case, it will be mentioned in the guidance, otherwise assume the question refers to all customers.</a:t>
            </a:r>
          </a:p>
          <a:p>
            <a:endParaRPr lang="en-US" dirty="0"/>
          </a:p>
          <a:p>
            <a:r>
              <a:rPr lang="en-US" dirty="0"/>
              <a:t>Transaction data based on customer risk ratings can use the ratings as at the reference date, even if customer risk rating has changed during the year.</a:t>
            </a:r>
          </a:p>
          <a:p>
            <a:pPr marL="0" indent="0">
              <a:buNone/>
            </a:pPr>
            <a:endParaRPr lang="en-US" dirty="0"/>
          </a:p>
          <a:p>
            <a:pPr marL="0" indent="0">
              <a:buNone/>
            </a:pPr>
            <a:endParaRPr lang="en-IE" dirty="0"/>
          </a:p>
        </p:txBody>
      </p:sp>
      <p:sp>
        <p:nvSpPr>
          <p:cNvPr id="2" name="TextBox 1">
            <a:extLst>
              <a:ext uri="{FF2B5EF4-FFF2-40B4-BE49-F238E27FC236}">
                <a16:creationId xmlns:a16="http://schemas.microsoft.com/office/drawing/2014/main" id="{855C27BA-522B-6DF9-6881-2A037FC13AA9}"/>
              </a:ext>
            </a:extLst>
          </p:cNvPr>
          <p:cNvSpPr txBox="1"/>
          <p:nvPr/>
        </p:nvSpPr>
        <p:spPr>
          <a:xfrm>
            <a:off x="10416209" y="0"/>
            <a:ext cx="1775791" cy="369332"/>
          </a:xfrm>
          <a:prstGeom prst="rect">
            <a:avLst/>
          </a:prstGeom>
          <a:noFill/>
        </p:spPr>
        <p:txBody>
          <a:bodyPr wrap="square" rtlCol="0">
            <a:spAutoFit/>
          </a:bodyPr>
          <a:lstStyle/>
          <a:p>
            <a:r>
              <a:rPr lang="en-IE" dirty="0" err="1"/>
              <a:t>Slido</a:t>
            </a:r>
            <a:r>
              <a:rPr lang="en-IE" dirty="0"/>
              <a:t> #CBIREQ</a:t>
            </a:r>
          </a:p>
        </p:txBody>
      </p:sp>
      <p:pic>
        <p:nvPicPr>
          <p:cNvPr id="12" name="Picture 11">
            <a:extLst>
              <a:ext uri="{FF2B5EF4-FFF2-40B4-BE49-F238E27FC236}">
                <a16:creationId xmlns:a16="http://schemas.microsoft.com/office/drawing/2014/main" id="{DD00A378-032D-E543-14A8-C1A06D26CD7E}"/>
              </a:ext>
            </a:extLst>
          </p:cNvPr>
          <p:cNvPicPr>
            <a:picLocks noChangeAspect="1"/>
          </p:cNvPicPr>
          <p:nvPr/>
        </p:nvPicPr>
        <p:blipFill>
          <a:blip r:embed="rId4"/>
          <a:stretch>
            <a:fillRect/>
          </a:stretch>
        </p:blipFill>
        <p:spPr>
          <a:xfrm>
            <a:off x="9392378" y="1783460"/>
            <a:ext cx="2316334" cy="3291081"/>
          </a:xfrm>
          <a:prstGeom prst="rect">
            <a:avLst/>
          </a:prstGeom>
          <a:effectLst>
            <a:outerShdw blurRad="685800" dist="50800" dir="2820000" sx="95000" sy="95000" algn="ctr" rotWithShape="0">
              <a:schemeClr val="bg1">
                <a:alpha val="43000"/>
              </a:schemeClr>
            </a:outerShdw>
          </a:effectLst>
        </p:spPr>
      </p:pic>
      <p:sp>
        <p:nvSpPr>
          <p:cNvPr id="3" name="BJPseudoFooter">
            <a:extLst>
              <a:ext uri="{FF2B5EF4-FFF2-40B4-BE49-F238E27FC236}">
                <a16:creationId xmlns:a16="http://schemas.microsoft.com/office/drawing/2014/main" id="{5856D186-9AB1-5DE4-5CCE-E83B5031CC7E}"/>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128245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IE" dirty="0"/>
              <a:t>Stephen Maher</a:t>
            </a:r>
          </a:p>
        </p:txBody>
      </p:sp>
      <p:sp>
        <p:nvSpPr>
          <p:cNvPr id="10" name="Text Placeholder 9"/>
          <p:cNvSpPr>
            <a:spLocks noGrp="1"/>
          </p:cNvSpPr>
          <p:nvPr>
            <p:ph type="body" sz="quarter" idx="11"/>
          </p:nvPr>
        </p:nvSpPr>
        <p:spPr/>
        <p:txBody>
          <a:bodyPr/>
          <a:lstStyle/>
          <a:p>
            <a:r>
              <a:rPr lang="en-IE" dirty="0"/>
              <a:t>AML Analytics</a:t>
            </a:r>
          </a:p>
        </p:txBody>
      </p:sp>
      <p:sp>
        <p:nvSpPr>
          <p:cNvPr id="11" name="Text Placeholder 10"/>
          <p:cNvSpPr>
            <a:spLocks noGrp="1"/>
          </p:cNvSpPr>
          <p:nvPr>
            <p:ph type="body" sz="quarter" idx="12"/>
          </p:nvPr>
        </p:nvSpPr>
        <p:spPr>
          <a:xfrm>
            <a:off x="564754" y="5771044"/>
            <a:ext cx="6724319" cy="269398"/>
          </a:xfrm>
        </p:spPr>
        <p:txBody>
          <a:bodyPr/>
          <a:lstStyle/>
          <a:p>
            <a:r>
              <a:rPr lang="en-IE" dirty="0"/>
              <a:t>Risk Analysis, Data Analytics and Reporting</a:t>
            </a:r>
          </a:p>
        </p:txBody>
      </p:sp>
      <p:sp>
        <p:nvSpPr>
          <p:cNvPr id="12" name="Text Placeholder 11"/>
          <p:cNvSpPr>
            <a:spLocks noGrp="1"/>
          </p:cNvSpPr>
          <p:nvPr>
            <p:ph type="body" sz="quarter" idx="13"/>
          </p:nvPr>
        </p:nvSpPr>
        <p:spPr>
          <a:xfrm>
            <a:off x="532863" y="2259055"/>
            <a:ext cx="8118078" cy="583984"/>
          </a:xfrm>
        </p:spPr>
        <p:txBody>
          <a:bodyPr/>
          <a:lstStyle/>
          <a:p>
            <a:r>
              <a:rPr lang="en-IE" dirty="0"/>
              <a:t>XSD / XML Guidance</a:t>
            </a:r>
          </a:p>
        </p:txBody>
      </p:sp>
      <p:sp>
        <p:nvSpPr>
          <p:cNvPr id="3" name="TextBox 2">
            <a:extLst>
              <a:ext uri="{FF2B5EF4-FFF2-40B4-BE49-F238E27FC236}">
                <a16:creationId xmlns:a16="http://schemas.microsoft.com/office/drawing/2014/main" id="{9A4A108F-15E9-9BE9-F7CB-958C7ACBD3F4}"/>
              </a:ext>
            </a:extLst>
          </p:cNvPr>
          <p:cNvSpPr txBox="1"/>
          <p:nvPr/>
        </p:nvSpPr>
        <p:spPr>
          <a:xfrm>
            <a:off x="10416209" y="10160"/>
            <a:ext cx="1775791" cy="369332"/>
          </a:xfrm>
          <a:prstGeom prst="rect">
            <a:avLst/>
          </a:prstGeom>
          <a:noFill/>
        </p:spPr>
        <p:txBody>
          <a:bodyPr wrap="square" rtlCol="0">
            <a:spAutoFit/>
          </a:bodyPr>
          <a:lstStyle/>
          <a:p>
            <a:r>
              <a:rPr lang="en-IE" dirty="0" err="1"/>
              <a:t>Slido</a:t>
            </a:r>
            <a:r>
              <a:rPr lang="en-IE" dirty="0"/>
              <a:t> #CBIREQ</a:t>
            </a:r>
          </a:p>
        </p:txBody>
      </p:sp>
      <p:sp>
        <p:nvSpPr>
          <p:cNvPr id="2" name="BJPseudoFooter">
            <a:extLst>
              <a:ext uri="{FF2B5EF4-FFF2-40B4-BE49-F238E27FC236}">
                <a16:creationId xmlns:a16="http://schemas.microsoft.com/office/drawing/2014/main" id="{042C6568-1313-CA4F-958A-8671B50C28E3}"/>
              </a:ext>
            </a:extLst>
          </p:cNvPr>
          <p:cNvSpPr txBox="1"/>
          <p:nvPr>
            <p:custDataLst>
              <p:tags r:id="rId1"/>
            </p:custDataLst>
          </p:nvPr>
        </p:nvSpPr>
        <p:spPr>
          <a:xfrm>
            <a:off x="127000" y="6581001"/>
            <a:ext cx="223138" cy="276999"/>
          </a:xfrm>
          <a:prstGeom prst="rect">
            <a:avLst/>
          </a:prstGeom>
          <a:noFill/>
        </p:spPr>
        <p:txBody>
          <a:bodyPr vert="horz" wrap="none" rtlCol="0">
            <a:spAutoFit/>
          </a:bodyPr>
          <a:lstStyle/>
          <a:p>
            <a:r>
              <a:rPr lang="en-IE" sz="120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2537747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 "/>
  <p:tag name="BJHEADERFOOTERTEXTMARKING" val=" "/>
</p:tagLst>
</file>

<file path=ppt/theme/theme1.xml><?xml version="1.0" encoding="utf-8"?>
<a:theme xmlns:a="http://schemas.openxmlformats.org/drawingml/2006/main" name="Covers">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D38A887C-B706-4D8B-BE3A-1D81BAEFDF07}"/>
    </a:ext>
  </a:extLst>
</a:theme>
</file>

<file path=ppt/theme/theme2.xml><?xml version="1.0" encoding="utf-8"?>
<a:theme xmlns:a="http://schemas.openxmlformats.org/drawingml/2006/main" name="Text Slide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CE93A65D-2120-4C23-A8A2-A05484C0BAF5}"/>
    </a:ext>
  </a:extLst>
</a:theme>
</file>

<file path=ppt/theme/theme3.xml><?xml version="1.0" encoding="utf-8"?>
<a:theme xmlns:a="http://schemas.openxmlformats.org/drawingml/2006/main" name="Text Layouts (Navy)">
  <a:themeElements>
    <a:clrScheme name="CentralBank_MasterColours">
      <a:dk1>
        <a:sysClr val="windowText" lastClr="000000"/>
      </a:dk1>
      <a:lt1>
        <a:sysClr val="window" lastClr="FFFFFF"/>
      </a:lt1>
      <a:dk2>
        <a:srgbClr val="7C477E"/>
      </a:dk2>
      <a:lt2>
        <a:srgbClr val="09506C"/>
      </a:lt2>
      <a:accent1>
        <a:srgbClr val="0083A0"/>
      </a:accent1>
      <a:accent2>
        <a:srgbClr val="5EC5C2"/>
      </a:accent2>
      <a:accent3>
        <a:srgbClr val="D4E388"/>
      </a:accent3>
      <a:accent4>
        <a:srgbClr val="007DC3"/>
      </a:accent4>
      <a:accent5>
        <a:srgbClr val="D12E7C"/>
      </a:accent5>
      <a:accent6>
        <a:srgbClr val="F57E20"/>
      </a:accent6>
      <a:hlink>
        <a:srgbClr val="007DC3"/>
      </a:hlink>
      <a:folHlink>
        <a:srgbClr val="7C477E"/>
      </a:folHlink>
    </a:clrScheme>
    <a:fontScheme name="CentralBank_MasterFonts">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83137EAB-5337-4EBF-AA4D-F110239C060C}" vid="{A6E949D1-891E-4C00-872A-BCFF95AF45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a586b747-2a7c-4f57-bcd1-e81df5c8c005" origin="userSelected">
  <element uid="33ed6465-8d2f-4fab-bbbc-787e2c148707" value=""/>
  <element uid="28c775dd-3fa7-40f2-8368-0e7fa48abc25" value=""/>
</sisl>
</file>

<file path=customXml/itemProps1.xml><?xml version="1.0" encoding="utf-8"?>
<ds:datastoreItem xmlns:ds="http://schemas.openxmlformats.org/officeDocument/2006/customXml" ds:itemID="{8D2FD6FA-93C6-4F5A-B171-56EF4D6D8FC8}">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A_Simple Dark PowerPoint</Template>
  <TotalTime>5260</TotalTime>
  <Words>5372</Words>
  <Application>Microsoft Office PowerPoint</Application>
  <PresentationFormat>Widescreen</PresentationFormat>
  <Paragraphs>674</Paragraphs>
  <Slides>47</Slides>
  <Notes>47</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47</vt:i4>
      </vt:variant>
    </vt:vector>
  </HeadingPairs>
  <TitlesOfParts>
    <vt:vector size="56" baseType="lpstr">
      <vt:lpstr>Arial</vt:lpstr>
      <vt:lpstr>Calibri</vt:lpstr>
      <vt:lpstr>Courier New</vt:lpstr>
      <vt:lpstr>Lato</vt:lpstr>
      <vt:lpstr>Lato Black</vt:lpstr>
      <vt:lpstr>Times New Roman</vt:lpstr>
      <vt:lpstr>Covers</vt:lpstr>
      <vt:lpstr>Text Slides (Navy)</vt:lpstr>
      <vt:lpstr>Text Layouts (Navy)</vt:lpstr>
      <vt:lpstr>PowerPoint Presentation</vt:lpstr>
      <vt:lpstr>Agenda</vt:lpstr>
      <vt:lpstr>Slido</vt:lpstr>
      <vt:lpstr>Uses of REQ Data </vt:lpstr>
      <vt:lpstr>Uses of REQ Data </vt:lpstr>
      <vt:lpstr>Uses of REQ Data </vt:lpstr>
      <vt:lpstr>Timeframe</vt:lpstr>
      <vt:lpstr>Guidance notes</vt:lpstr>
      <vt:lpstr>PowerPoint Presentation</vt:lpstr>
      <vt:lpstr>Overview of XSD and XML</vt:lpstr>
      <vt:lpstr>The XSD Schema</vt:lpstr>
      <vt:lpstr>The XSD Schema</vt:lpstr>
      <vt:lpstr>XSD – Understanding Table Structure A</vt:lpstr>
      <vt:lpstr>XSD – Understanding Table Structure B</vt:lpstr>
      <vt:lpstr>XML Submission File</vt:lpstr>
      <vt:lpstr>XML - Table Structure A Example</vt:lpstr>
      <vt:lpstr>XML - Table Structure B Example</vt:lpstr>
      <vt:lpstr>4 Common Errors</vt:lpstr>
      <vt:lpstr>Common Error 1 - Questions that are not applicable</vt:lpstr>
      <vt:lpstr>Common Error 2 - XML Wrapper</vt:lpstr>
      <vt:lpstr>Common Error 3 - Table Order</vt:lpstr>
      <vt:lpstr>Common Error 4 - Pre-defined entity references:</vt:lpstr>
      <vt:lpstr>Known Technical Issues</vt:lpstr>
      <vt:lpstr>4 Important Rules</vt:lpstr>
      <vt:lpstr>Rule 1: No duplicate tags allowed in Table Structure B</vt:lpstr>
      <vt:lpstr>Rule 2: Make sure the correct variable names are reported for the corresponding tags in Table Structure B as per the guidance</vt:lpstr>
      <vt:lpstr>Rule 3: Duplicate values are not allowed in Table Structure A </vt:lpstr>
      <vt:lpstr>Rule 4: Make sure to use explicit closing tags. Self closing tags are not allowed (ie /&gt; is not allowed)</vt:lpstr>
      <vt:lpstr>Technical Readiness Checklist</vt:lpstr>
      <vt:lpstr>PowerPoint Presentation</vt:lpstr>
      <vt:lpstr>PowerPoint Presentation</vt:lpstr>
      <vt:lpstr>External UAT </vt:lpstr>
      <vt:lpstr>External UAT</vt:lpstr>
      <vt:lpstr>Portal</vt:lpstr>
      <vt:lpstr>PowerPoint Presentation</vt:lpstr>
      <vt:lpstr>Questions - navigation </vt:lpstr>
      <vt:lpstr>Questions - Lending </vt:lpstr>
      <vt:lpstr>Questions – Pooled Accounts </vt:lpstr>
      <vt:lpstr>Questions – Group Reporting </vt:lpstr>
      <vt:lpstr>Questions – Group Reporting </vt:lpstr>
      <vt:lpstr>Questions – Group Reporting </vt:lpstr>
      <vt:lpstr>Questions – Group Reporting </vt:lpstr>
      <vt:lpstr>Questions – Alerts</vt:lpstr>
      <vt:lpstr>Questions – Intermediaries and Distribution Channels</vt:lpstr>
      <vt:lpstr>Questions </vt:lpstr>
      <vt:lpstr>Questions </vt:lpstr>
      <vt:lpstr>PowerPoint Presentation</vt:lpstr>
    </vt:vector>
  </TitlesOfParts>
  <Company>Central Bank of Ireland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O'Malley, Niamh</dc:creator>
  <cp:keywords>Public</cp:keywords>
  <cp:lastModifiedBy>O'Malley, Niamh</cp:lastModifiedBy>
  <cp:revision>154</cp:revision>
  <cp:lastPrinted>2025-10-09T12:05:21Z</cp:lastPrinted>
  <dcterms:created xsi:type="dcterms:W3CDTF">2025-08-05T10:39:36Z</dcterms:created>
  <dcterms:modified xsi:type="dcterms:W3CDTF">2026-06-04T14:36:24Z</dcterms:modified>
  <cp:category>Public</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24567943-7c01-4ba7-a97d-6590275a9778</vt:lpwstr>
  </property>
  <property fmtid="{D5CDD505-2E9C-101B-9397-08002B2CF9AE}" pid="3" name="bjClsUserRVM">
    <vt:lpwstr>[]</vt:lpwstr>
  </property>
  <property fmtid="{D5CDD505-2E9C-101B-9397-08002B2CF9AE}" pid="4" name="bjSaver">
    <vt:lpwstr>zbTcYNpGx9hce4Myr0oYPYBAMJCDG5jg</vt:lpwstr>
  </property>
  <property fmtid="{D5CDD505-2E9C-101B-9397-08002B2CF9AE}" pid="5" name="_AdHocReviewCycleID">
    <vt:i4>1584939529</vt:i4>
  </property>
  <property fmtid="{D5CDD505-2E9C-101B-9397-08002B2CF9AE}" pid="6" name="_NewReviewCycle">
    <vt:lpwstr/>
  </property>
  <property fmtid="{D5CDD505-2E9C-101B-9397-08002B2CF9AE}" pid="7" name="_EmailSubject">
    <vt:lpwstr>Non-critical content: Website update</vt:lpwstr>
  </property>
  <property fmtid="{D5CDD505-2E9C-101B-9397-08002B2CF9AE}" pid="8" name="_AuthorEmail">
    <vt:lpwstr>Niamh.OMalley@centralbank.ie</vt:lpwstr>
  </property>
  <property fmtid="{D5CDD505-2E9C-101B-9397-08002B2CF9AE}" pid="9" name="_AuthorEmailDisplayName">
    <vt:lpwstr>O'Malley, Niamh</vt:lpwstr>
  </property>
  <property fmtid="{D5CDD505-2E9C-101B-9397-08002B2CF9AE}" pid="10" name="bjDocumentSecurityLabel">
    <vt:lpwstr>Public</vt:lpwstr>
  </property>
  <property fmtid="{D5CDD505-2E9C-101B-9397-08002B2CF9AE}" pid="11" name="bjDocumentLabelXML">
    <vt:lpwstr>&lt;?xml version="1.0" encoding="us-ascii"?&gt;&lt;sisl xmlns:xsi="http://www.w3.org/2001/XMLSchema-instance" xmlns:xsd="http://www.w3.org/2001/XMLSchema" sislVersion="0" policy="a586b747-2a7c-4f57-bcd1-e81df5c8c005" origin="userSelected" xmlns="http://www.boldonj</vt:lpwstr>
  </property>
  <property fmtid="{D5CDD505-2E9C-101B-9397-08002B2CF9AE}" pid="12" name="bjDocumentLabelXML-0">
    <vt:lpwstr>ames.com/2008/01/sie/internal/label"&gt;&lt;element uid="33ed6465-8d2f-4fab-bbbc-787e2c148707" value="" /&gt;&lt;element uid="28c775dd-3fa7-40f2-8368-0e7fa48abc25" value="" /&gt;&lt;/sisl&gt;</vt:lpwstr>
  </property>
  <property fmtid="{D5CDD505-2E9C-101B-9397-08002B2CF9AE}" pid="13" name="bjSlideMasterFooterText">
    <vt:lpwstr> </vt:lpwstr>
  </property>
  <property fmtid="{D5CDD505-2E9C-101B-9397-08002B2CF9AE}" pid="14" name="bjpmDocIH">
    <vt:lpwstr>ShpuAftXq6sqqwFVW1+QfoxJsfo3gCRG</vt:lpwstr>
  </property>
</Properties>
</file>