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5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7.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59.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60.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notesSlides/notesSlide6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notesSlides/notesSlide62.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63.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notesSlides/notesSlide64.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notesSlides/notesSlide6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notesSlides/notesSlide66.xml" ContentType="application/vnd.openxmlformats-officedocument.presentationml.notesSlide+xml"/>
  <Override PartName="/ppt/tags/tag134.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2"/>
    <p:sldMasterId id="2147483750" r:id="rId3"/>
    <p:sldMasterId id="2147483757" r:id="rId4"/>
  </p:sldMasterIdLst>
  <p:notesMasterIdLst>
    <p:notesMasterId r:id="rId71"/>
  </p:notesMasterIdLst>
  <p:handoutMasterIdLst>
    <p:handoutMasterId r:id="rId72"/>
  </p:handoutMasterIdLst>
  <p:sldIdLst>
    <p:sldId id="281" r:id="rId5"/>
    <p:sldId id="592" r:id="rId6"/>
    <p:sldId id="593" r:id="rId7"/>
    <p:sldId id="594" r:id="rId8"/>
    <p:sldId id="595" r:id="rId9"/>
    <p:sldId id="596" r:id="rId10"/>
    <p:sldId id="597" r:id="rId11"/>
    <p:sldId id="598" r:id="rId12"/>
    <p:sldId id="599" r:id="rId13"/>
    <p:sldId id="602" r:id="rId14"/>
    <p:sldId id="600" r:id="rId15"/>
    <p:sldId id="601" r:id="rId16"/>
    <p:sldId id="603" r:id="rId17"/>
    <p:sldId id="604" r:id="rId18"/>
    <p:sldId id="605" r:id="rId19"/>
    <p:sldId id="590" r:id="rId20"/>
    <p:sldId id="385" r:id="rId21"/>
    <p:sldId id="576" r:id="rId22"/>
    <p:sldId id="583" r:id="rId23"/>
    <p:sldId id="370" r:id="rId24"/>
    <p:sldId id="371" r:id="rId25"/>
    <p:sldId id="357" r:id="rId26"/>
    <p:sldId id="347" r:id="rId27"/>
    <p:sldId id="377" r:id="rId28"/>
    <p:sldId id="608" r:id="rId29"/>
    <p:sldId id="346" r:id="rId30"/>
    <p:sldId id="345" r:id="rId31"/>
    <p:sldId id="609" r:id="rId32"/>
    <p:sldId id="391" r:id="rId33"/>
    <p:sldId id="368" r:id="rId34"/>
    <p:sldId id="361" r:id="rId35"/>
    <p:sldId id="356" r:id="rId36"/>
    <p:sldId id="359" r:id="rId37"/>
    <p:sldId id="581" r:id="rId38"/>
    <p:sldId id="389" r:id="rId39"/>
    <p:sldId id="352" r:id="rId40"/>
    <p:sldId id="591" r:id="rId41"/>
    <p:sldId id="584" r:id="rId42"/>
    <p:sldId id="582" r:id="rId43"/>
    <p:sldId id="588" r:id="rId44"/>
    <p:sldId id="344" r:id="rId45"/>
    <p:sldId id="362" r:id="rId46"/>
    <p:sldId id="364" r:id="rId47"/>
    <p:sldId id="363" r:id="rId48"/>
    <p:sldId id="365" r:id="rId49"/>
    <p:sldId id="378" r:id="rId50"/>
    <p:sldId id="535" r:id="rId51"/>
    <p:sldId id="530" r:id="rId52"/>
    <p:sldId id="531" r:id="rId53"/>
    <p:sldId id="571" r:id="rId54"/>
    <p:sldId id="573" r:id="rId55"/>
    <p:sldId id="574" r:id="rId56"/>
    <p:sldId id="570" r:id="rId57"/>
    <p:sldId id="541" r:id="rId58"/>
    <p:sldId id="543" r:id="rId59"/>
    <p:sldId id="567" r:id="rId60"/>
    <p:sldId id="545" r:id="rId61"/>
    <p:sldId id="568" r:id="rId62"/>
    <p:sldId id="586" r:id="rId63"/>
    <p:sldId id="579" r:id="rId64"/>
    <p:sldId id="394" r:id="rId65"/>
    <p:sldId id="585" r:id="rId66"/>
    <p:sldId id="587" r:id="rId67"/>
    <p:sldId id="533" r:id="rId68"/>
    <p:sldId id="375" r:id="rId69"/>
    <p:sldId id="534" r:id="rId70"/>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4474C4-2809-5E15-B155-3C692F2E7618}" name="Maher, Stephen" initials="SM" userId="S::smaher@centralbank.ie::7c7f564b-d439-4b30-99eb-e786dde2522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oczek, Magdalena" initials="MM" lastIdx="5" clrIdx="0">
    <p:extLst>
      <p:ext uri="{19B8F6BF-5375-455C-9EA6-DF929625EA0E}">
        <p15:presenceInfo xmlns:p15="http://schemas.microsoft.com/office/powerpoint/2012/main" userId="S-1-5-21-1998871454-676034023-922709458-828089" providerId="AD"/>
      </p:ext>
    </p:extLst>
  </p:cmAuthor>
  <p:cmAuthor id="2" name="Maher, Stephen" initials="MS" lastIdx="1" clrIdx="1">
    <p:extLst>
      <p:ext uri="{19B8F6BF-5375-455C-9EA6-DF929625EA0E}">
        <p15:presenceInfo xmlns:p15="http://schemas.microsoft.com/office/powerpoint/2012/main" userId="S-1-5-21-1998871454-676034023-922709458-3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2E00"/>
    <a:srgbClr val="FF3300"/>
    <a:srgbClr val="0B5E7F"/>
    <a:srgbClr val="FF0101"/>
    <a:srgbClr val="5EC5C2"/>
    <a:srgbClr val="09506C"/>
    <a:srgbClr val="E07722"/>
    <a:srgbClr val="DFF3F3"/>
    <a:srgbClr val="F57E20"/>
    <a:srgbClr val="7C477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82763" autoAdjust="0"/>
  </p:normalViewPr>
  <p:slideViewPr>
    <p:cSldViewPr snapToGrid="0">
      <p:cViewPr varScale="1">
        <p:scale>
          <a:sx n="84" d="100"/>
          <a:sy n="84" d="100"/>
        </p:scale>
        <p:origin x="1686" y="90"/>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78" Type="http://schemas.microsoft.com/office/2018/10/relationships/authors" Target="authors.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90866-94E7-4B1D-8F90-AC00F32E477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D9035C5-4274-4567-8080-0DF2BDC29E60}">
      <dgm:prSet phldrT="[Text]"/>
      <dgm:spPr/>
      <dgm:t>
        <a:bodyPr/>
        <a:lstStyle/>
        <a:p>
          <a:r>
            <a:rPr lang="en-US" dirty="0"/>
            <a:t>AMLA Rating</a:t>
          </a:r>
        </a:p>
      </dgm:t>
    </dgm:pt>
    <dgm:pt modelId="{E2CD3BD2-F101-45C5-BE3F-6A52D0D9B38B}" type="parTrans" cxnId="{142AF105-AC94-40F1-9BD2-0DDFFBA24D12}">
      <dgm:prSet/>
      <dgm:spPr/>
      <dgm:t>
        <a:bodyPr/>
        <a:lstStyle/>
        <a:p>
          <a:endParaRPr lang="en-US"/>
        </a:p>
      </dgm:t>
    </dgm:pt>
    <dgm:pt modelId="{3D226A2F-FFB9-4090-B645-DAFFF1753533}" type="sibTrans" cxnId="{142AF105-AC94-40F1-9BD2-0DDFFBA24D12}">
      <dgm:prSet/>
      <dgm:spPr/>
      <dgm:t>
        <a:bodyPr/>
        <a:lstStyle/>
        <a:p>
          <a:endParaRPr lang="en-US"/>
        </a:p>
      </dgm:t>
    </dgm:pt>
    <dgm:pt modelId="{912E9CC7-BF93-43A0-B135-0E70AFDBE174}">
      <dgm:prSet/>
      <dgm:spPr/>
      <dgm:t>
        <a:bodyPr/>
        <a:lstStyle/>
        <a:p>
          <a:r>
            <a:rPr lang="en-US" dirty="0"/>
            <a:t>CBI Supervision</a:t>
          </a:r>
        </a:p>
      </dgm:t>
    </dgm:pt>
    <dgm:pt modelId="{10F44307-C922-4D60-9AF9-AFE8E4626768}" type="parTrans" cxnId="{62A863D2-87AE-4EDA-A91D-509EC2C0E096}">
      <dgm:prSet/>
      <dgm:spPr/>
      <dgm:t>
        <a:bodyPr/>
        <a:lstStyle/>
        <a:p>
          <a:endParaRPr lang="en-US"/>
        </a:p>
      </dgm:t>
    </dgm:pt>
    <dgm:pt modelId="{4CC1A165-16BB-4DEA-B6CC-57421300BE07}" type="sibTrans" cxnId="{62A863D2-87AE-4EDA-A91D-509EC2C0E096}">
      <dgm:prSet/>
      <dgm:spPr/>
      <dgm:t>
        <a:bodyPr/>
        <a:lstStyle/>
        <a:p>
          <a:endParaRPr lang="en-US"/>
        </a:p>
      </dgm:t>
    </dgm:pt>
    <dgm:pt modelId="{9A6DE877-28D1-41C5-91DE-BDE46B1A8C0A}">
      <dgm:prSet/>
      <dgm:spPr/>
      <dgm:t>
        <a:bodyPr/>
        <a:lstStyle/>
        <a:p>
          <a:r>
            <a:rPr lang="en-US" dirty="0"/>
            <a:t>National Risk Assessment</a:t>
          </a:r>
        </a:p>
      </dgm:t>
    </dgm:pt>
    <dgm:pt modelId="{40DA48BF-EDAD-4D3C-BB85-6A94C54758FC}" type="parTrans" cxnId="{165017D7-2398-4659-860A-B7FAD8294C16}">
      <dgm:prSet/>
      <dgm:spPr/>
      <dgm:t>
        <a:bodyPr/>
        <a:lstStyle/>
        <a:p>
          <a:endParaRPr lang="en-IE"/>
        </a:p>
      </dgm:t>
    </dgm:pt>
    <dgm:pt modelId="{323FC1FF-9196-412F-A290-048083605172}" type="sibTrans" cxnId="{165017D7-2398-4659-860A-B7FAD8294C16}">
      <dgm:prSet/>
      <dgm:spPr/>
      <dgm:t>
        <a:bodyPr/>
        <a:lstStyle/>
        <a:p>
          <a:endParaRPr lang="en-IE"/>
        </a:p>
      </dgm:t>
    </dgm:pt>
    <dgm:pt modelId="{AA5064BC-3E8F-4479-A996-DF63D4A22257}">
      <dgm:prSet/>
      <dgm:spPr/>
      <dgm:t>
        <a:bodyPr/>
        <a:lstStyle/>
        <a:p>
          <a:r>
            <a:rPr lang="en-US" dirty="0"/>
            <a:t>CBI Sectoral Review</a:t>
          </a:r>
        </a:p>
      </dgm:t>
    </dgm:pt>
    <dgm:pt modelId="{3AE80F45-481C-45EA-B37C-59F71BBB7B6E}" type="parTrans" cxnId="{EAF5D6A8-EFA6-40CB-B1C8-61D2E6886ADC}">
      <dgm:prSet/>
      <dgm:spPr/>
      <dgm:t>
        <a:bodyPr/>
        <a:lstStyle/>
        <a:p>
          <a:endParaRPr lang="en-IE"/>
        </a:p>
      </dgm:t>
    </dgm:pt>
    <dgm:pt modelId="{A202ACF8-A2C9-4F59-B849-BB1605136DE4}" type="sibTrans" cxnId="{EAF5D6A8-EFA6-40CB-B1C8-61D2E6886ADC}">
      <dgm:prSet/>
      <dgm:spPr/>
      <dgm:t>
        <a:bodyPr/>
        <a:lstStyle/>
        <a:p>
          <a:endParaRPr lang="en-IE"/>
        </a:p>
      </dgm:t>
    </dgm:pt>
    <dgm:pt modelId="{7738288F-9DDF-4000-96A3-67398A13EB74}">
      <dgm:prSet/>
      <dgm:spPr/>
      <dgm:t>
        <a:bodyPr/>
        <a:lstStyle/>
        <a:p>
          <a:r>
            <a:rPr lang="en-US" dirty="0"/>
            <a:t>CBI Thematic Reviews</a:t>
          </a:r>
        </a:p>
      </dgm:t>
    </dgm:pt>
    <dgm:pt modelId="{FFB24E1A-81B9-4143-B304-81EB97D62238}" type="parTrans" cxnId="{31785896-037D-406A-A654-5F5C195FED07}">
      <dgm:prSet/>
      <dgm:spPr/>
      <dgm:t>
        <a:bodyPr/>
        <a:lstStyle/>
        <a:p>
          <a:endParaRPr lang="en-IE"/>
        </a:p>
      </dgm:t>
    </dgm:pt>
    <dgm:pt modelId="{AF9EA088-DD40-4A37-8121-15980C1D1082}" type="sibTrans" cxnId="{31785896-037D-406A-A654-5F5C195FED07}">
      <dgm:prSet/>
      <dgm:spPr/>
      <dgm:t>
        <a:bodyPr/>
        <a:lstStyle/>
        <a:p>
          <a:endParaRPr lang="en-IE"/>
        </a:p>
      </dgm:t>
    </dgm:pt>
    <dgm:pt modelId="{75E7B0AB-E7FA-4244-A7E6-2E9A643E05BD}" type="pres">
      <dgm:prSet presAssocID="{90390866-94E7-4B1D-8F90-AC00F32E477A}" presName="cycle" presStyleCnt="0">
        <dgm:presLayoutVars>
          <dgm:dir/>
          <dgm:resizeHandles val="exact"/>
        </dgm:presLayoutVars>
      </dgm:prSet>
      <dgm:spPr/>
    </dgm:pt>
    <dgm:pt modelId="{FC6D3867-356D-42E3-B3B8-B821E9DC5731}" type="pres">
      <dgm:prSet presAssocID="{0D9035C5-4274-4567-8080-0DF2BDC29E60}" presName="node" presStyleLbl="node1" presStyleIdx="0" presStyleCnt="5">
        <dgm:presLayoutVars>
          <dgm:bulletEnabled val="1"/>
        </dgm:presLayoutVars>
      </dgm:prSet>
      <dgm:spPr/>
    </dgm:pt>
    <dgm:pt modelId="{24AE5C39-0546-443F-AB4E-C669BC05F18E}" type="pres">
      <dgm:prSet presAssocID="{0D9035C5-4274-4567-8080-0DF2BDC29E60}" presName="spNode" presStyleCnt="0"/>
      <dgm:spPr/>
    </dgm:pt>
    <dgm:pt modelId="{C3490414-DD01-4DD8-B659-ECCC1A32A7E7}" type="pres">
      <dgm:prSet presAssocID="{3D226A2F-FFB9-4090-B645-DAFFF1753533}" presName="sibTrans" presStyleLbl="sibTrans1D1" presStyleIdx="0" presStyleCnt="5"/>
      <dgm:spPr/>
    </dgm:pt>
    <dgm:pt modelId="{E8E535E2-9622-4084-9391-252220B654EC}" type="pres">
      <dgm:prSet presAssocID="{912E9CC7-BF93-43A0-B135-0E70AFDBE174}" presName="node" presStyleLbl="node1" presStyleIdx="1" presStyleCnt="5">
        <dgm:presLayoutVars>
          <dgm:bulletEnabled val="1"/>
        </dgm:presLayoutVars>
      </dgm:prSet>
      <dgm:spPr/>
    </dgm:pt>
    <dgm:pt modelId="{906368E5-3657-4B10-A61A-16D8096E6CC6}" type="pres">
      <dgm:prSet presAssocID="{912E9CC7-BF93-43A0-B135-0E70AFDBE174}" presName="spNode" presStyleCnt="0"/>
      <dgm:spPr/>
    </dgm:pt>
    <dgm:pt modelId="{8854A40C-8867-4772-B4CB-29C3D364773F}" type="pres">
      <dgm:prSet presAssocID="{4CC1A165-16BB-4DEA-B6CC-57421300BE07}" presName="sibTrans" presStyleLbl="sibTrans1D1" presStyleIdx="1" presStyleCnt="5"/>
      <dgm:spPr/>
    </dgm:pt>
    <dgm:pt modelId="{C24E6375-1185-4E76-9F07-D24C72509C6F}" type="pres">
      <dgm:prSet presAssocID="{AA5064BC-3E8F-4479-A996-DF63D4A22257}" presName="node" presStyleLbl="node1" presStyleIdx="2" presStyleCnt="5">
        <dgm:presLayoutVars>
          <dgm:bulletEnabled val="1"/>
        </dgm:presLayoutVars>
      </dgm:prSet>
      <dgm:spPr/>
    </dgm:pt>
    <dgm:pt modelId="{4493D4CB-2E7C-4CBE-8BC5-99230E1501A6}" type="pres">
      <dgm:prSet presAssocID="{AA5064BC-3E8F-4479-A996-DF63D4A22257}" presName="spNode" presStyleCnt="0"/>
      <dgm:spPr/>
    </dgm:pt>
    <dgm:pt modelId="{85D6C356-4C91-4538-B003-19F9403BD02D}" type="pres">
      <dgm:prSet presAssocID="{A202ACF8-A2C9-4F59-B849-BB1605136DE4}" presName="sibTrans" presStyleLbl="sibTrans1D1" presStyleIdx="2" presStyleCnt="5"/>
      <dgm:spPr/>
    </dgm:pt>
    <dgm:pt modelId="{2726D879-ABE1-41CD-A09E-65CC2E3D0823}" type="pres">
      <dgm:prSet presAssocID="{7738288F-9DDF-4000-96A3-67398A13EB74}" presName="node" presStyleLbl="node1" presStyleIdx="3" presStyleCnt="5">
        <dgm:presLayoutVars>
          <dgm:bulletEnabled val="1"/>
        </dgm:presLayoutVars>
      </dgm:prSet>
      <dgm:spPr/>
    </dgm:pt>
    <dgm:pt modelId="{52D63FA9-7767-45D5-B65D-63DF8B553874}" type="pres">
      <dgm:prSet presAssocID="{7738288F-9DDF-4000-96A3-67398A13EB74}" presName="spNode" presStyleCnt="0"/>
      <dgm:spPr/>
    </dgm:pt>
    <dgm:pt modelId="{4EA1CCC5-8A21-40E0-A73B-34166EB68A4C}" type="pres">
      <dgm:prSet presAssocID="{AF9EA088-DD40-4A37-8121-15980C1D1082}" presName="sibTrans" presStyleLbl="sibTrans1D1" presStyleIdx="3" presStyleCnt="5"/>
      <dgm:spPr/>
    </dgm:pt>
    <dgm:pt modelId="{924AD1B7-F409-4FD8-87E3-EA792DAE2E92}" type="pres">
      <dgm:prSet presAssocID="{9A6DE877-28D1-41C5-91DE-BDE46B1A8C0A}" presName="node" presStyleLbl="node1" presStyleIdx="4" presStyleCnt="5">
        <dgm:presLayoutVars>
          <dgm:bulletEnabled val="1"/>
        </dgm:presLayoutVars>
      </dgm:prSet>
      <dgm:spPr/>
    </dgm:pt>
    <dgm:pt modelId="{ED3EB430-C6A0-4CE8-BE15-C913056B15BB}" type="pres">
      <dgm:prSet presAssocID="{9A6DE877-28D1-41C5-91DE-BDE46B1A8C0A}" presName="spNode" presStyleCnt="0"/>
      <dgm:spPr/>
    </dgm:pt>
    <dgm:pt modelId="{2D1151D2-C77C-4E70-A2DE-14B944C44283}" type="pres">
      <dgm:prSet presAssocID="{323FC1FF-9196-412F-A290-048083605172}" presName="sibTrans" presStyleLbl="sibTrans1D1" presStyleIdx="4" presStyleCnt="5"/>
      <dgm:spPr/>
    </dgm:pt>
  </dgm:ptLst>
  <dgm:cxnLst>
    <dgm:cxn modelId="{142AF105-AC94-40F1-9BD2-0DDFFBA24D12}" srcId="{90390866-94E7-4B1D-8F90-AC00F32E477A}" destId="{0D9035C5-4274-4567-8080-0DF2BDC29E60}" srcOrd="0" destOrd="0" parTransId="{E2CD3BD2-F101-45C5-BE3F-6A52D0D9B38B}" sibTransId="{3D226A2F-FFB9-4090-B645-DAFFF1753533}"/>
    <dgm:cxn modelId="{F882F314-8888-41D6-9F85-850CA64581DE}" type="presOf" srcId="{912E9CC7-BF93-43A0-B135-0E70AFDBE174}" destId="{E8E535E2-9622-4084-9391-252220B654EC}" srcOrd="0" destOrd="0" presId="urn:microsoft.com/office/officeart/2005/8/layout/cycle6"/>
    <dgm:cxn modelId="{00B68D19-6CEB-4632-B04C-D8E02FF18443}" type="presOf" srcId="{AA5064BC-3E8F-4479-A996-DF63D4A22257}" destId="{C24E6375-1185-4E76-9F07-D24C72509C6F}" srcOrd="0" destOrd="0" presId="urn:microsoft.com/office/officeart/2005/8/layout/cycle6"/>
    <dgm:cxn modelId="{06FF9C1A-4B1F-4808-B712-C5EDFE4BE6C4}" type="presOf" srcId="{3D226A2F-FFB9-4090-B645-DAFFF1753533}" destId="{C3490414-DD01-4DD8-B659-ECCC1A32A7E7}" srcOrd="0" destOrd="0" presId="urn:microsoft.com/office/officeart/2005/8/layout/cycle6"/>
    <dgm:cxn modelId="{F3E90920-05FC-4B82-9321-C052BBEDDD9D}" type="presOf" srcId="{323FC1FF-9196-412F-A290-048083605172}" destId="{2D1151D2-C77C-4E70-A2DE-14B944C44283}" srcOrd="0" destOrd="0" presId="urn:microsoft.com/office/officeart/2005/8/layout/cycle6"/>
    <dgm:cxn modelId="{B9D4022A-AB8D-41E8-8971-FFE02FE37381}" type="presOf" srcId="{7738288F-9DDF-4000-96A3-67398A13EB74}" destId="{2726D879-ABE1-41CD-A09E-65CC2E3D0823}" srcOrd="0" destOrd="0" presId="urn:microsoft.com/office/officeart/2005/8/layout/cycle6"/>
    <dgm:cxn modelId="{23BBE361-8D32-4BA7-B265-73CA976B355C}" type="presOf" srcId="{AF9EA088-DD40-4A37-8121-15980C1D1082}" destId="{4EA1CCC5-8A21-40E0-A73B-34166EB68A4C}" srcOrd="0" destOrd="0" presId="urn:microsoft.com/office/officeart/2005/8/layout/cycle6"/>
    <dgm:cxn modelId="{401C1F62-883F-4E2F-BEB3-AC2DB451EF6B}" type="presOf" srcId="{0D9035C5-4274-4567-8080-0DF2BDC29E60}" destId="{FC6D3867-356D-42E3-B3B8-B821E9DC5731}" srcOrd="0" destOrd="0" presId="urn:microsoft.com/office/officeart/2005/8/layout/cycle6"/>
    <dgm:cxn modelId="{795F6C55-923E-4374-8F14-EEEC4DA93623}" type="presOf" srcId="{A202ACF8-A2C9-4F59-B849-BB1605136DE4}" destId="{85D6C356-4C91-4538-B003-19F9403BD02D}" srcOrd="0" destOrd="0" presId="urn:microsoft.com/office/officeart/2005/8/layout/cycle6"/>
    <dgm:cxn modelId="{6F69C15A-4594-49B9-BE50-1F9EE802C2D5}" type="presOf" srcId="{90390866-94E7-4B1D-8F90-AC00F32E477A}" destId="{75E7B0AB-E7FA-4244-A7E6-2E9A643E05BD}" srcOrd="0" destOrd="0" presId="urn:microsoft.com/office/officeart/2005/8/layout/cycle6"/>
    <dgm:cxn modelId="{29F1617E-96F4-4D3E-B288-C73C493E047F}" type="presOf" srcId="{4CC1A165-16BB-4DEA-B6CC-57421300BE07}" destId="{8854A40C-8867-4772-B4CB-29C3D364773F}" srcOrd="0" destOrd="0" presId="urn:microsoft.com/office/officeart/2005/8/layout/cycle6"/>
    <dgm:cxn modelId="{31785896-037D-406A-A654-5F5C195FED07}" srcId="{90390866-94E7-4B1D-8F90-AC00F32E477A}" destId="{7738288F-9DDF-4000-96A3-67398A13EB74}" srcOrd="3" destOrd="0" parTransId="{FFB24E1A-81B9-4143-B304-81EB97D62238}" sibTransId="{AF9EA088-DD40-4A37-8121-15980C1D1082}"/>
    <dgm:cxn modelId="{EAF5D6A8-EFA6-40CB-B1C8-61D2E6886ADC}" srcId="{90390866-94E7-4B1D-8F90-AC00F32E477A}" destId="{AA5064BC-3E8F-4479-A996-DF63D4A22257}" srcOrd="2" destOrd="0" parTransId="{3AE80F45-481C-45EA-B37C-59F71BBB7B6E}" sibTransId="{A202ACF8-A2C9-4F59-B849-BB1605136DE4}"/>
    <dgm:cxn modelId="{62A863D2-87AE-4EDA-A91D-509EC2C0E096}" srcId="{90390866-94E7-4B1D-8F90-AC00F32E477A}" destId="{912E9CC7-BF93-43A0-B135-0E70AFDBE174}" srcOrd="1" destOrd="0" parTransId="{10F44307-C922-4D60-9AF9-AFE8E4626768}" sibTransId="{4CC1A165-16BB-4DEA-B6CC-57421300BE07}"/>
    <dgm:cxn modelId="{165017D7-2398-4659-860A-B7FAD8294C16}" srcId="{90390866-94E7-4B1D-8F90-AC00F32E477A}" destId="{9A6DE877-28D1-41C5-91DE-BDE46B1A8C0A}" srcOrd="4" destOrd="0" parTransId="{40DA48BF-EDAD-4D3C-BB85-6A94C54758FC}" sibTransId="{323FC1FF-9196-412F-A290-048083605172}"/>
    <dgm:cxn modelId="{6743C4F4-3978-40C8-995F-E6C911407C17}" type="presOf" srcId="{9A6DE877-28D1-41C5-91DE-BDE46B1A8C0A}" destId="{924AD1B7-F409-4FD8-87E3-EA792DAE2E92}" srcOrd="0" destOrd="0" presId="urn:microsoft.com/office/officeart/2005/8/layout/cycle6"/>
    <dgm:cxn modelId="{37AE9624-BDFC-4703-8F85-C194C282DEDC}" type="presParOf" srcId="{75E7B0AB-E7FA-4244-A7E6-2E9A643E05BD}" destId="{FC6D3867-356D-42E3-B3B8-B821E9DC5731}" srcOrd="0" destOrd="0" presId="urn:microsoft.com/office/officeart/2005/8/layout/cycle6"/>
    <dgm:cxn modelId="{3B1FB1AC-ABEE-4F39-80F2-C3A3049EA657}" type="presParOf" srcId="{75E7B0AB-E7FA-4244-A7E6-2E9A643E05BD}" destId="{24AE5C39-0546-443F-AB4E-C669BC05F18E}" srcOrd="1" destOrd="0" presId="urn:microsoft.com/office/officeart/2005/8/layout/cycle6"/>
    <dgm:cxn modelId="{30B917AE-2B8E-4FE8-B46E-C37FF0CDEB44}" type="presParOf" srcId="{75E7B0AB-E7FA-4244-A7E6-2E9A643E05BD}" destId="{C3490414-DD01-4DD8-B659-ECCC1A32A7E7}" srcOrd="2" destOrd="0" presId="urn:microsoft.com/office/officeart/2005/8/layout/cycle6"/>
    <dgm:cxn modelId="{5EE19ED7-F15E-4173-98CD-8E130A08A2F6}" type="presParOf" srcId="{75E7B0AB-E7FA-4244-A7E6-2E9A643E05BD}" destId="{E8E535E2-9622-4084-9391-252220B654EC}" srcOrd="3" destOrd="0" presId="urn:microsoft.com/office/officeart/2005/8/layout/cycle6"/>
    <dgm:cxn modelId="{62DEB99B-5962-4B9A-BE89-DBB74AAB9334}" type="presParOf" srcId="{75E7B0AB-E7FA-4244-A7E6-2E9A643E05BD}" destId="{906368E5-3657-4B10-A61A-16D8096E6CC6}" srcOrd="4" destOrd="0" presId="urn:microsoft.com/office/officeart/2005/8/layout/cycle6"/>
    <dgm:cxn modelId="{1A30C0A0-EFF5-456E-AC08-35FD01921539}" type="presParOf" srcId="{75E7B0AB-E7FA-4244-A7E6-2E9A643E05BD}" destId="{8854A40C-8867-4772-B4CB-29C3D364773F}" srcOrd="5" destOrd="0" presId="urn:microsoft.com/office/officeart/2005/8/layout/cycle6"/>
    <dgm:cxn modelId="{CD87E7B6-37EE-47EC-84B3-687552B4503E}" type="presParOf" srcId="{75E7B0AB-E7FA-4244-A7E6-2E9A643E05BD}" destId="{C24E6375-1185-4E76-9F07-D24C72509C6F}" srcOrd="6" destOrd="0" presId="urn:microsoft.com/office/officeart/2005/8/layout/cycle6"/>
    <dgm:cxn modelId="{6D70AF94-28F4-4A0B-B1B0-6C54C1781145}" type="presParOf" srcId="{75E7B0AB-E7FA-4244-A7E6-2E9A643E05BD}" destId="{4493D4CB-2E7C-4CBE-8BC5-99230E1501A6}" srcOrd="7" destOrd="0" presId="urn:microsoft.com/office/officeart/2005/8/layout/cycle6"/>
    <dgm:cxn modelId="{543DFB8A-C3BA-4FCB-BD26-72F816416665}" type="presParOf" srcId="{75E7B0AB-E7FA-4244-A7E6-2E9A643E05BD}" destId="{85D6C356-4C91-4538-B003-19F9403BD02D}" srcOrd="8" destOrd="0" presId="urn:microsoft.com/office/officeart/2005/8/layout/cycle6"/>
    <dgm:cxn modelId="{0F4C5ABA-8154-4152-B269-B943806B510D}" type="presParOf" srcId="{75E7B0AB-E7FA-4244-A7E6-2E9A643E05BD}" destId="{2726D879-ABE1-41CD-A09E-65CC2E3D0823}" srcOrd="9" destOrd="0" presId="urn:microsoft.com/office/officeart/2005/8/layout/cycle6"/>
    <dgm:cxn modelId="{87E17BE5-DB5D-4951-97D7-F773D7170445}" type="presParOf" srcId="{75E7B0AB-E7FA-4244-A7E6-2E9A643E05BD}" destId="{52D63FA9-7767-45D5-B65D-63DF8B553874}" srcOrd="10" destOrd="0" presId="urn:microsoft.com/office/officeart/2005/8/layout/cycle6"/>
    <dgm:cxn modelId="{5115D8A0-353C-48F9-A2A3-7857967F4F86}" type="presParOf" srcId="{75E7B0AB-E7FA-4244-A7E6-2E9A643E05BD}" destId="{4EA1CCC5-8A21-40E0-A73B-34166EB68A4C}" srcOrd="11" destOrd="0" presId="urn:microsoft.com/office/officeart/2005/8/layout/cycle6"/>
    <dgm:cxn modelId="{AA2B539D-9690-4D23-B72E-1C4A99A324EE}" type="presParOf" srcId="{75E7B0AB-E7FA-4244-A7E6-2E9A643E05BD}" destId="{924AD1B7-F409-4FD8-87E3-EA792DAE2E92}" srcOrd="12" destOrd="0" presId="urn:microsoft.com/office/officeart/2005/8/layout/cycle6"/>
    <dgm:cxn modelId="{58D5259D-3D76-47D2-802E-E5B9A0AAA5F6}" type="presParOf" srcId="{75E7B0AB-E7FA-4244-A7E6-2E9A643E05BD}" destId="{ED3EB430-C6A0-4CE8-BE15-C913056B15BB}" srcOrd="13" destOrd="0" presId="urn:microsoft.com/office/officeart/2005/8/layout/cycle6"/>
    <dgm:cxn modelId="{89B828C7-D350-4E6B-B023-651607FDAC03}" type="presParOf" srcId="{75E7B0AB-E7FA-4244-A7E6-2E9A643E05BD}" destId="{2D1151D2-C77C-4E70-A2DE-14B944C44283}"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D3867-356D-42E3-B3B8-B821E9DC5731}">
      <dsp:nvSpPr>
        <dsp:cNvPr id="0" name=""/>
        <dsp:cNvSpPr/>
      </dsp:nvSpPr>
      <dsp:spPr>
        <a:xfrm>
          <a:off x="3087872" y="404"/>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AMLA Rating</a:t>
          </a:r>
        </a:p>
      </dsp:txBody>
      <dsp:txXfrm>
        <a:off x="3144001" y="56533"/>
        <a:ext cx="1656674" cy="1037547"/>
      </dsp:txXfrm>
    </dsp:sp>
    <dsp:sp modelId="{C3490414-DD01-4DD8-B659-ECCC1A32A7E7}">
      <dsp:nvSpPr>
        <dsp:cNvPr id="0" name=""/>
        <dsp:cNvSpPr/>
      </dsp:nvSpPr>
      <dsp:spPr>
        <a:xfrm>
          <a:off x="1674415" y="575307"/>
          <a:ext cx="4595846" cy="4595846"/>
        </a:xfrm>
        <a:custGeom>
          <a:avLst/>
          <a:gdLst/>
          <a:ahLst/>
          <a:cxnLst/>
          <a:rect l="0" t="0" r="0" b="0"/>
          <a:pathLst>
            <a:path>
              <a:moveTo>
                <a:pt x="3194550" y="182146"/>
              </a:moveTo>
              <a:arcTo wR="2297923" hR="2297923" stAng="17577980"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E535E2-9622-4084-9391-252220B654EC}">
      <dsp:nvSpPr>
        <dsp:cNvPr id="0" name=""/>
        <dsp:cNvSpPr/>
      </dsp:nvSpPr>
      <dsp:spPr>
        <a:xfrm>
          <a:off x="527332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Supervision</a:t>
          </a:r>
        </a:p>
      </dsp:txBody>
      <dsp:txXfrm>
        <a:off x="5329456" y="1644359"/>
        <a:ext cx="1656674" cy="1037547"/>
      </dsp:txXfrm>
    </dsp:sp>
    <dsp:sp modelId="{8854A40C-8867-4772-B4CB-29C3D364773F}">
      <dsp:nvSpPr>
        <dsp:cNvPr id="0" name=""/>
        <dsp:cNvSpPr/>
      </dsp:nvSpPr>
      <dsp:spPr>
        <a:xfrm>
          <a:off x="1674415" y="575307"/>
          <a:ext cx="4595846" cy="4595846"/>
        </a:xfrm>
        <a:custGeom>
          <a:avLst/>
          <a:gdLst/>
          <a:ahLst/>
          <a:cxnLst/>
          <a:rect l="0" t="0" r="0" b="0"/>
          <a:pathLst>
            <a:path>
              <a:moveTo>
                <a:pt x="4592685" y="2177421"/>
              </a:moveTo>
              <a:arcTo wR="2297923" hR="2297923" stAng="21419643"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24E6375-1185-4E76-9F07-D24C72509C6F}">
      <dsp:nvSpPr>
        <dsp:cNvPr id="0" name=""/>
        <dsp:cNvSpPr/>
      </dsp:nvSpPr>
      <dsp:spPr>
        <a:xfrm>
          <a:off x="4438558"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Sectoral Review</a:t>
          </a:r>
        </a:p>
      </dsp:txBody>
      <dsp:txXfrm>
        <a:off x="4494687" y="4213515"/>
        <a:ext cx="1656674" cy="1037547"/>
      </dsp:txXfrm>
    </dsp:sp>
    <dsp:sp modelId="{85D6C356-4C91-4538-B003-19F9403BD02D}">
      <dsp:nvSpPr>
        <dsp:cNvPr id="0" name=""/>
        <dsp:cNvSpPr/>
      </dsp:nvSpPr>
      <dsp:spPr>
        <a:xfrm>
          <a:off x="1674415" y="575307"/>
          <a:ext cx="4595846" cy="4595846"/>
        </a:xfrm>
        <a:custGeom>
          <a:avLst/>
          <a:gdLst/>
          <a:ahLst/>
          <a:cxnLst/>
          <a:rect l="0" t="0" r="0" b="0"/>
          <a:pathLst>
            <a:path>
              <a:moveTo>
                <a:pt x="2755008" y="4549928"/>
              </a:moveTo>
              <a:arcTo wR="2297923" hR="2297923" stAng="4711599" swAng="13768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726D879-ABE1-41CD-A09E-65CC2E3D0823}">
      <dsp:nvSpPr>
        <dsp:cNvPr id="0" name=""/>
        <dsp:cNvSpPr/>
      </dsp:nvSpPr>
      <dsp:spPr>
        <a:xfrm>
          <a:off x="1737187"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Thematic Reviews</a:t>
          </a:r>
        </a:p>
      </dsp:txBody>
      <dsp:txXfrm>
        <a:off x="1793316" y="4213515"/>
        <a:ext cx="1656674" cy="1037547"/>
      </dsp:txXfrm>
    </dsp:sp>
    <dsp:sp modelId="{4EA1CCC5-8A21-40E0-A73B-34166EB68A4C}">
      <dsp:nvSpPr>
        <dsp:cNvPr id="0" name=""/>
        <dsp:cNvSpPr/>
      </dsp:nvSpPr>
      <dsp:spPr>
        <a:xfrm>
          <a:off x="1674415" y="575307"/>
          <a:ext cx="4595846" cy="4595846"/>
        </a:xfrm>
        <a:custGeom>
          <a:avLst/>
          <a:gdLst/>
          <a:ahLst/>
          <a:cxnLst/>
          <a:rect l="0" t="0" r="0" b="0"/>
          <a:pathLst>
            <a:path>
              <a:moveTo>
                <a:pt x="384117" y="3569850"/>
              </a:moveTo>
              <a:arcTo wR="2297923" hR="2297923" stAng="8783505"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4AD1B7-F409-4FD8-87E3-EA792DAE2E92}">
      <dsp:nvSpPr>
        <dsp:cNvPr id="0" name=""/>
        <dsp:cNvSpPr/>
      </dsp:nvSpPr>
      <dsp:spPr>
        <a:xfrm>
          <a:off x="90241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National Risk Assessment</a:t>
          </a:r>
        </a:p>
      </dsp:txBody>
      <dsp:txXfrm>
        <a:off x="958546" y="1644359"/>
        <a:ext cx="1656674" cy="1037547"/>
      </dsp:txXfrm>
    </dsp:sp>
    <dsp:sp modelId="{2D1151D2-C77C-4E70-A2DE-14B944C44283}">
      <dsp:nvSpPr>
        <dsp:cNvPr id="0" name=""/>
        <dsp:cNvSpPr/>
      </dsp:nvSpPr>
      <dsp:spPr>
        <a:xfrm>
          <a:off x="1674415" y="575307"/>
          <a:ext cx="4595846" cy="4595846"/>
        </a:xfrm>
        <a:custGeom>
          <a:avLst/>
          <a:gdLst/>
          <a:ahLst/>
          <a:cxnLst/>
          <a:rect l="0" t="0" r="0" b="0"/>
          <a:pathLst>
            <a:path>
              <a:moveTo>
                <a:pt x="400278" y="1002007"/>
              </a:moveTo>
              <a:arcTo wR="2297923" hR="2297923" stAng="12859768"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C0BE570-0A64-4890-B00B-134910718396}" type="datetimeFigureOut">
              <a:rPr lang="en-IE" smtClean="0"/>
              <a:t>20/03/2026</a:t>
            </a:fld>
            <a:endParaRPr lang="en-IE"/>
          </a:p>
        </p:txBody>
      </p:sp>
      <p:sp>
        <p:nvSpPr>
          <p:cNvPr id="4" name="Footer Placeholder 3"/>
          <p:cNvSpPr>
            <a:spLocks noGrp="1"/>
          </p:cNvSpPr>
          <p:nvPr>
            <p:ph type="ftr" sz="quarter" idx="2"/>
            <p:custDataLst>
              <p:tags r:id="rId2"/>
            </p:custDataLst>
          </p:nvPr>
        </p:nvSpPr>
        <p:spPr>
          <a:xfrm>
            <a:off x="0" y="9430091"/>
            <a:ext cx="6797675" cy="498134"/>
          </a:xfrm>
          <a:prstGeom prst="rect">
            <a:avLst/>
          </a:prstGeom>
        </p:spPr>
        <p:txBody>
          <a:bodyPr vert="horz" lIns="91440" tIns="45720" rIns="91440" bIns="45720" rtlCol="0" anchor="b"/>
          <a:lstStyle>
            <a:lvl1pPr algn="l">
              <a:defRPr sz="1200"/>
            </a:lvl1pPr>
          </a:lstStyle>
          <a:p>
            <a:pPr algn="r"/>
            <a:r>
              <a:rPr lang="en-US">
                <a:solidFill>
                  <a:srgbClr val="000000"/>
                </a:solidFill>
                <a:latin typeface="Times New Roman" panose="02020603050405020304" pitchFamily="18" charset="0"/>
              </a:rPr>
              <a:t>Central Bank of Ireland - PUBLIC</a:t>
            </a:r>
            <a:endParaRPr lang="en-IE">
              <a:solidFill>
                <a:srgbClr val="000000"/>
              </a:solidFill>
              <a:latin typeface="Times New Roman" panose="02020603050405020304" pitchFamily="18" charset="0"/>
            </a:endParaRPr>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A337E1A-F6AE-4622-9D54-EF8FF7601711}" type="slidenum">
              <a:rPr lang="en-IE" smtClean="0"/>
              <a:t>‹#›</a:t>
            </a:fld>
            <a:endParaRPr lang="en-IE"/>
          </a:p>
        </p:txBody>
      </p:sp>
    </p:spTree>
    <p:extLst>
      <p:ext uri="{BB962C8B-B14F-4D97-AF65-F5344CB8AC3E}">
        <p14:creationId xmlns:p14="http://schemas.microsoft.com/office/powerpoint/2010/main" val="195393806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CFA41D30-7693-4FB2-9A25-2C298D3533EE}" type="datetimeFigureOut">
              <a:rPr lang="en-IE" smtClean="0"/>
              <a:t>20/03/2026</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custDataLst>
              <p:tags r:id="rId2"/>
            </p:custDataLst>
          </p:nvPr>
        </p:nvSpPr>
        <p:spPr>
          <a:xfrm>
            <a:off x="0" y="9430091"/>
            <a:ext cx="6797675" cy="498134"/>
          </a:xfrm>
          <a:prstGeom prst="rect">
            <a:avLst/>
          </a:prstGeom>
        </p:spPr>
        <p:txBody>
          <a:bodyPr vert="horz" lIns="91440" tIns="45720" rIns="91440" bIns="45720" rtlCol="0" anchor="b"/>
          <a:lstStyle>
            <a:lvl1pPr algn="r">
              <a:defRPr lang="en-IE" sz="1200" b="0" i="0" u="none">
                <a:solidFill>
                  <a:srgbClr val="000000"/>
                </a:solidFill>
                <a:latin typeface="Times New Roman" panose="02020603050405020304" pitchFamily="18" charset="0"/>
              </a:defRPr>
            </a:lvl1pPr>
          </a:lstStyle>
          <a:p>
            <a:r>
              <a:rPr lang="en-US"/>
              <a:t>Central Bank of Ireland - PUBLIC</a:t>
            </a:r>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F0A2F2-EB33-4162-89FE-5EB1BF7A693A}" type="slidenum">
              <a:rPr lang="en-IE" smtClean="0"/>
              <a:t>‹#›</a:t>
            </a:fld>
            <a:endParaRPr lang="en-IE"/>
          </a:p>
        </p:txBody>
      </p:sp>
    </p:spTree>
    <p:extLst>
      <p:ext uri="{BB962C8B-B14F-4D97-AF65-F5344CB8AC3E}">
        <p14:creationId xmlns:p14="http://schemas.microsoft.com/office/powerpoint/2010/main" val="159988863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58.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118.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notesMaster" Target="../notesMasters/notesMaster1.xml"/><Relationship Id="rId1" Type="http://schemas.openxmlformats.org/officeDocument/2006/relationships/tags" Target="../tags/tag120.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0.xml"/><Relationship Id="rId2" Type="http://schemas.openxmlformats.org/officeDocument/2006/relationships/notesMaster" Target="../notesMasters/notesMaster1.xml"/><Relationship Id="rId1" Type="http://schemas.openxmlformats.org/officeDocument/2006/relationships/tags" Target="../tags/tag122.xml"/></Relationships>
</file>

<file path=ppt/notesSlides/_rels/notesSlide61.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notesMaster" Target="../notesMasters/notesMaster1.xml"/><Relationship Id="rId1" Type="http://schemas.openxmlformats.org/officeDocument/2006/relationships/tags" Target="../tags/tag124.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2.xml"/><Relationship Id="rId2" Type="http://schemas.openxmlformats.org/officeDocument/2006/relationships/notesMaster" Target="../notesMasters/notesMaster1.xml"/><Relationship Id="rId1" Type="http://schemas.openxmlformats.org/officeDocument/2006/relationships/tags" Target="../tags/tag126.xml"/></Relationships>
</file>

<file path=ppt/notesSlides/_rels/notesSlide63.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128.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130.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132.xml"/></Relationships>
</file>

<file path=ppt/notesSlides/_rels/notesSlide66.xml.rels><?xml version="1.0" encoding="UTF-8" standalone="yes"?>
<Relationships xmlns="http://schemas.openxmlformats.org/package/2006/relationships"><Relationship Id="rId3" Type="http://schemas.openxmlformats.org/officeDocument/2006/relationships/slide" Target="../slides/slide66.xml"/><Relationship Id="rId2" Type="http://schemas.openxmlformats.org/officeDocument/2006/relationships/notesMaster" Target="../notesMasters/notesMaster1.xml"/><Relationship Id="rId1" Type="http://schemas.openxmlformats.org/officeDocument/2006/relationships/tags" Target="../tags/tag13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1</a:t>
            </a:fld>
            <a:endParaRPr lang="en-IE"/>
          </a:p>
        </p:txBody>
      </p:sp>
    </p:spTree>
    <p:extLst>
      <p:ext uri="{BB962C8B-B14F-4D97-AF65-F5344CB8AC3E}">
        <p14:creationId xmlns:p14="http://schemas.microsoft.com/office/powerpoint/2010/main" val="153454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94A4F-93C2-A6E4-22BD-F0DDBA6E0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1F655-8E56-F967-92E7-152BBCC7D2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A5C65-0463-9A55-F88C-02E5A15F93C7}"/>
              </a:ext>
            </a:extLst>
          </p:cNvPr>
          <p:cNvSpPr>
            <a:spLocks noGrp="1"/>
          </p:cNvSpPr>
          <p:nvPr>
            <p:ph type="body" idx="1"/>
          </p:nvPr>
        </p:nvSpPr>
        <p:spPr/>
        <p:txBody>
          <a:bodyPr/>
          <a:lstStyle/>
          <a:p>
            <a:pPr lvl="0" algn="l">
              <a:defRPr/>
            </a:pPr>
            <a:r>
              <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Only data written </a:t>
            </a:r>
            <a:r>
              <a:rPr lang="en-US" b="0" dirty="0">
                <a:solidFill>
                  <a:srgbClr val="09506C"/>
                </a:solidFill>
                <a:latin typeface="Lato Black" panose="020F0A02020204030203" pitchFamily="34" charset="0"/>
              </a:rPr>
              <a:t>from the Irish institution </a:t>
            </a:r>
            <a:r>
              <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should be reported – do not include data written from branches in other countries</a:t>
            </a:r>
          </a:p>
          <a:p>
            <a:pPr lvl="0" algn="l">
              <a:defRPr/>
            </a:pPr>
            <a:endPar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rgbClr val="09506C"/>
              </a:solidFill>
            </a:endParaRPr>
          </a:p>
          <a:p>
            <a:endParaRPr lang="en-IE" dirty="0"/>
          </a:p>
        </p:txBody>
      </p:sp>
      <p:sp>
        <p:nvSpPr>
          <p:cNvPr id="4" name="Header Placeholder 3">
            <a:extLst>
              <a:ext uri="{FF2B5EF4-FFF2-40B4-BE49-F238E27FC236}">
                <a16:creationId xmlns:a16="http://schemas.microsoft.com/office/drawing/2014/main" id="{ACC8FCF4-354B-1CCB-0FBE-39E542BBCB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DCE21D7-60BA-2EBA-4B60-B3925015EE3C}"/>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1138BFEC-9237-C847-ADC9-3E357C191A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2527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B8810-616A-CD23-5F08-76ED6E9B75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7F854-7078-6816-DFD9-B28BC5D9FE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A42AC9-8D32-9A1D-AC3A-5305DF07D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These </a:t>
            </a:r>
            <a:r>
              <a:rPr lang="en-IE" dirty="0"/>
              <a:t>should be aggregated for all EEA business for EEA Group Parents and Stand alone entities</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the legal structure of your institution is reported as "Parent_ of_group" within the EEA or "Stand_alone_entity", it is required to report all information for these two sections in an aggregated manner for all of your firm’s EEA business, including business written under the freedom of establishment and the freedom to provide services. </a:t>
            </a: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p:txBody>
      </p:sp>
      <p:sp>
        <p:nvSpPr>
          <p:cNvPr id="4" name="Header Placeholder 3">
            <a:extLst>
              <a:ext uri="{FF2B5EF4-FFF2-40B4-BE49-F238E27FC236}">
                <a16:creationId xmlns:a16="http://schemas.microsoft.com/office/drawing/2014/main" id="{EF3593DD-5D13-D9A7-B60D-7A9894695BE3}"/>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E58C5A-F278-0F77-E585-4008377B2723}"/>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BFCB3BFE-92BD-7A90-C878-9C2509609A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8474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4E615-64BA-99EB-BF07-ECCB61DDF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C4019D-14C0-B357-6ECA-2AD0BC029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EFBEAD-560A-2CAE-EF54-F755A609329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These </a:t>
            </a:r>
            <a:r>
              <a:rPr lang="en-IE" dirty="0"/>
              <a:t>should be aggregated for all EEA business for EEA Group Parents and Stand alone entities</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the legal structure of your institution is reported as "Parent_ of_group" within the EEA or "Stand_alone_entity", it is required to report all information for these two sections in an aggregated manner for all of your firm’s EEA business, including business written under the freedom of establishment and the freedom to provide services. </a:t>
            </a: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p:txBody>
      </p:sp>
      <p:sp>
        <p:nvSpPr>
          <p:cNvPr id="4" name="Header Placeholder 3">
            <a:extLst>
              <a:ext uri="{FF2B5EF4-FFF2-40B4-BE49-F238E27FC236}">
                <a16:creationId xmlns:a16="http://schemas.microsoft.com/office/drawing/2014/main" id="{2CAFF6FC-9B5F-6A0B-CF92-E7044264E296}"/>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3FA5C0C-C733-71A7-E0C1-570E8F9104F3}"/>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1AA48BFC-2312-4438-DAB2-F53B028102F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4208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026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965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368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122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17</a:t>
            </a:fld>
            <a:endParaRPr lang="en-IE"/>
          </a:p>
        </p:txBody>
      </p:sp>
    </p:spTree>
    <p:extLst>
      <p:ext uri="{BB962C8B-B14F-4D97-AF65-F5344CB8AC3E}">
        <p14:creationId xmlns:p14="http://schemas.microsoft.com/office/powerpoint/2010/main" val="1898454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6E534-57D7-C14C-7A64-B91D6F45A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13672-21DA-507D-C8D5-E51529B78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925EC2-C01B-F8E4-7D54-0F28069F64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step change needed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red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mainly the XML and XSD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the left of this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excel, in house software and purchased software. Or maybe you don’t leave the circle and choose purely to work in XML. This is a choice to be made on a firm by firm basis. There are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 right or wrong answers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firms will be submitting a single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IE" dirty="0"/>
          </a:p>
          <a:p>
            <a:endParaRPr lang="en-IE" dirty="0"/>
          </a:p>
        </p:txBody>
      </p:sp>
      <p:sp>
        <p:nvSpPr>
          <p:cNvPr id="4" name="Header Placeholder 3">
            <a:extLst>
              <a:ext uri="{FF2B5EF4-FFF2-40B4-BE49-F238E27FC236}">
                <a16:creationId xmlns:a16="http://schemas.microsoft.com/office/drawing/2014/main" id="{760A59FB-08E1-9DA9-78D3-F2DED68970A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47CB98F-8C57-5A9A-6C4C-314B0D7C2360}"/>
              </a:ext>
            </a:extLst>
          </p:cNvPr>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EC9F852C-518C-4C86-0441-B2DA03B9CE7E}"/>
              </a:ext>
            </a:extLst>
          </p:cNvPr>
          <p:cNvSpPr>
            <a:spLocks noGrp="1"/>
          </p:cNvSpPr>
          <p:nvPr>
            <p:ph type="sldNum" sz="quarter" idx="5"/>
          </p:nvPr>
        </p:nvSpPr>
        <p:spPr/>
        <p:txBody>
          <a:bodyPr/>
          <a:lstStyle/>
          <a:p>
            <a:fld id="{EDF0A2F2-EB33-4162-89FE-5EB1BF7A693A}" type="slidenum">
              <a:rPr lang="en-IE" smtClean="0"/>
              <a:t>18</a:t>
            </a:fld>
            <a:endParaRPr lang="en-IE"/>
          </a:p>
        </p:txBody>
      </p:sp>
    </p:spTree>
    <p:extLst>
      <p:ext uri="{BB962C8B-B14F-4D97-AF65-F5344CB8AC3E}">
        <p14:creationId xmlns:p14="http://schemas.microsoft.com/office/powerpoint/2010/main" val="3841113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A7E6D-4A8F-341B-8AAF-8453BCF7B1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A88838-093B-6E64-7368-9D6606FDE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AC3A17-3BC5-6DD1-4663-E1172FC182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step change needed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red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mainly the XML (the file you will submit on the portal) and XSD files (the file with the rules).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the left of this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excel, in house software and purchased software. Or maybe you don’t leave the circle and choose purely to work in XML. This is a choice to be made on a firm by firm basis. There are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 right or wrong answers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firms will be submitting a single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Uploading this XML file onto the Portal to see if the passes the rules in the XSD file (which is attached to the portal)</a:t>
            </a:r>
          </a:p>
          <a:p>
            <a:endParaRPr lang="en-IE" dirty="0"/>
          </a:p>
        </p:txBody>
      </p:sp>
      <p:sp>
        <p:nvSpPr>
          <p:cNvPr id="4" name="Header Placeholder 3">
            <a:extLst>
              <a:ext uri="{FF2B5EF4-FFF2-40B4-BE49-F238E27FC236}">
                <a16:creationId xmlns:a16="http://schemas.microsoft.com/office/drawing/2014/main" id="{6BE1A9A2-2D5B-04A9-11F5-A6CF75D1268F}"/>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41427C24-B5C5-2448-F585-D3FCEC725815}"/>
              </a:ext>
            </a:extLst>
          </p:cNvPr>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4BD91BC1-A280-AD77-F74B-EA395D72DDF8}"/>
              </a:ext>
            </a:extLst>
          </p:cNvPr>
          <p:cNvSpPr>
            <a:spLocks noGrp="1"/>
          </p:cNvSpPr>
          <p:nvPr>
            <p:ph type="sldNum" sz="quarter" idx="5"/>
          </p:nvPr>
        </p:nvSpPr>
        <p:spPr/>
        <p:txBody>
          <a:bodyPr/>
          <a:lstStyle/>
          <a:p>
            <a:fld id="{EDF0A2F2-EB33-4162-89FE-5EB1BF7A693A}" type="slidenum">
              <a:rPr lang="en-IE" smtClean="0"/>
              <a:t>19</a:t>
            </a:fld>
            <a:endParaRPr lang="en-IE"/>
          </a:p>
        </p:txBody>
      </p:sp>
    </p:spTree>
    <p:extLst>
      <p:ext uri="{BB962C8B-B14F-4D97-AF65-F5344CB8AC3E}">
        <p14:creationId xmlns:p14="http://schemas.microsoft.com/office/powerpoint/2010/main" val="4212313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15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20</a:t>
            </a:fld>
            <a:endParaRPr lang="en-IE"/>
          </a:p>
        </p:txBody>
      </p:sp>
    </p:spTree>
    <p:extLst>
      <p:ext uri="{BB962C8B-B14F-4D97-AF65-F5344CB8AC3E}">
        <p14:creationId xmlns:p14="http://schemas.microsoft.com/office/powerpoint/2010/main" val="14486046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21</a:t>
            </a:fld>
            <a:endParaRPr lang="en-IE"/>
          </a:p>
        </p:txBody>
      </p:sp>
    </p:spTree>
    <p:extLst>
      <p:ext uri="{BB962C8B-B14F-4D97-AF65-F5344CB8AC3E}">
        <p14:creationId xmlns:p14="http://schemas.microsoft.com/office/powerpoint/2010/main" val="1693616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22</a:t>
            </a:fld>
            <a:endParaRPr lang="en-IE"/>
          </a:p>
        </p:txBody>
      </p:sp>
    </p:spTree>
    <p:extLst>
      <p:ext uri="{BB962C8B-B14F-4D97-AF65-F5344CB8AC3E}">
        <p14:creationId xmlns:p14="http://schemas.microsoft.com/office/powerpoint/2010/main" val="830696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23</a:t>
            </a:fld>
            <a:endParaRPr lang="en-IE"/>
          </a:p>
        </p:txBody>
      </p:sp>
    </p:spTree>
    <p:extLst>
      <p:ext uri="{BB962C8B-B14F-4D97-AF65-F5344CB8AC3E}">
        <p14:creationId xmlns:p14="http://schemas.microsoft.com/office/powerpoint/2010/main" val="3604303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24</a:t>
            </a:fld>
            <a:endParaRPr lang="en-IE"/>
          </a:p>
        </p:txBody>
      </p:sp>
    </p:spTree>
    <p:extLst>
      <p:ext uri="{BB962C8B-B14F-4D97-AF65-F5344CB8AC3E}">
        <p14:creationId xmlns:p14="http://schemas.microsoft.com/office/powerpoint/2010/main" val="3406279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If you open these samples files you will see an XML file which is 100% accurate again the XSD.</a:t>
            </a:r>
          </a:p>
          <a:p>
            <a:endParaRPr lang="en-IE" dirty="0"/>
          </a:p>
          <a:p>
            <a:r>
              <a:rPr lang="en-IE" dirty="0"/>
              <a:t>They will also pass the 4 data quality checks my colleague Fran will discuss later. </a:t>
            </a:r>
          </a:p>
          <a:p>
            <a:endParaRPr lang="en-IE" dirty="0"/>
          </a:p>
          <a:p>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would highly recommend look at the xml examples. They will show you what to report is a section/question is not applicable to you, could well be a good starting point in building your xml file or at the very least will be some useful worked examples as references. </a:t>
            </a:r>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5"/>
          </p:nvPr>
        </p:nvSpPr>
        <p:spPr/>
        <p:txBody>
          <a:bodyPr/>
          <a:lstStyle/>
          <a:p>
            <a:fld id="{EDF0A2F2-EB33-4162-89FE-5EB1BF7A693A}" type="slidenum">
              <a:rPr lang="en-IE" smtClean="0"/>
              <a:t>25</a:t>
            </a:fld>
            <a:endParaRPr lang="en-IE"/>
          </a:p>
        </p:txBody>
      </p:sp>
    </p:spTree>
    <p:extLst>
      <p:ext uri="{BB962C8B-B14F-4D97-AF65-F5344CB8AC3E}">
        <p14:creationId xmlns:p14="http://schemas.microsoft.com/office/powerpoint/2010/main" val="4272970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Moving on to look at the XML file in a little more detail. </a:t>
            </a:r>
          </a:p>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It's important to recognize the two different ways tables are built in the XML.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 and 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way to complete each table structure in is very different.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build the XML file for table structure A, two items have to be reviewed in the guidance: the first column “REF” and the third column “Description”.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“REF” identifies the code associated to the specific data point while “Description” includes the Data Type for each data point.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three different “REFs” are needed; EBC, EBD and EBE. In the third column we can see that the respective Data Types for these three fields under “Description” are “EnumerationValue”, “IntegerValue” and “DecimalValue”.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EBC, EBD and EBE with their respective data types.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26</a:t>
            </a:fld>
            <a:endParaRPr lang="en-IE"/>
          </a:p>
        </p:txBody>
      </p:sp>
    </p:spTree>
    <p:extLst>
      <p:ext uri="{BB962C8B-B14F-4D97-AF65-F5344CB8AC3E}">
        <p14:creationId xmlns:p14="http://schemas.microsoft.com/office/powerpoint/2010/main" val="3262945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will compare with Table structure B.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Different from Table Structure A, in this case we do not use “REF” in the same way. Now we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use only the items “Identifier” and Variable Name.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Variable Name is specified under “Description” in this guidance.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can see from the guidance for EAA under “Description” is the variable name is  “EnumerationLegalStructure” while for EAB the variable name is String500.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Identifier EAA along with the variable name – with the value selected from the LegalStructure list.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While EAB we have Identifier = EAB with String500 as the variable name with some random text in this example.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27</a:t>
            </a:fld>
            <a:endParaRPr lang="en-IE"/>
          </a:p>
        </p:txBody>
      </p:sp>
    </p:spTree>
    <p:extLst>
      <p:ext uri="{BB962C8B-B14F-4D97-AF65-F5344CB8AC3E}">
        <p14:creationId xmlns:p14="http://schemas.microsoft.com/office/powerpoint/2010/main" val="2257893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To provide a quick side by side comparison of these two table structure. </a:t>
            </a:r>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5"/>
          </p:nvPr>
        </p:nvSpPr>
        <p:spPr/>
        <p:txBody>
          <a:bodyPr/>
          <a:lstStyle/>
          <a:p>
            <a:fld id="{EDF0A2F2-EB33-4162-89FE-5EB1BF7A693A}" type="slidenum">
              <a:rPr lang="en-IE" smtClean="0"/>
              <a:t>28</a:t>
            </a:fld>
            <a:endParaRPr lang="en-IE"/>
          </a:p>
        </p:txBody>
      </p:sp>
    </p:spTree>
    <p:extLst>
      <p:ext uri="{BB962C8B-B14F-4D97-AF65-F5344CB8AC3E}">
        <p14:creationId xmlns:p14="http://schemas.microsoft.com/office/powerpoint/2010/main" val="2421320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5"/>
          </p:nvPr>
        </p:nvSpPr>
        <p:spPr/>
        <p:txBody>
          <a:bodyPr/>
          <a:lstStyle/>
          <a:p>
            <a:fld id="{EDF0A2F2-EB33-4162-89FE-5EB1BF7A693A}" type="slidenum">
              <a:rPr lang="en-IE" smtClean="0"/>
              <a:t>29</a:t>
            </a:fld>
            <a:endParaRPr lang="en-IE"/>
          </a:p>
        </p:txBody>
      </p:sp>
    </p:spTree>
    <p:extLst>
      <p:ext uri="{BB962C8B-B14F-4D97-AF65-F5344CB8AC3E}">
        <p14:creationId xmlns:p14="http://schemas.microsoft.com/office/powerpoint/2010/main" val="663975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609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first error we see is simple but we have had a lot of questions on it: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single question is mandatory.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 field isn't relevant to your business, you can't leave it blank. You must use the designated 'not applicable' value, which is detailed on page 7 of the guidance document or as shown on screen now.</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looking at a sample from </a:t>
            </a:r>
            <a:r>
              <a:rPr lang="en-IE" sz="1200" b="0" i="0" u="none" strike="noStrike" kern="1200" baseline="0" dirty="0">
                <a:solidFill>
                  <a:schemeClr val="tx1"/>
                </a:solidFill>
                <a:latin typeface="+mn-lt"/>
                <a:ea typeface="+mn-ea"/>
                <a:cs typeface="+mn-cs"/>
              </a:rPr>
              <a:t>Mitigation and Control we can see that “No”, “2001-01-01”, “None”, N/A, 0 etc has been reported.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30</a:t>
            </a:fld>
            <a:endParaRPr lang="en-IE"/>
          </a:p>
        </p:txBody>
      </p:sp>
    </p:spTree>
    <p:extLst>
      <p:ext uri="{BB962C8B-B14F-4D97-AF65-F5344CB8AC3E}">
        <p14:creationId xmlns:p14="http://schemas.microsoft.com/office/powerpoint/2010/main" val="4222327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second common error relates to the XML 'wrapper'. Think of this as the address on an envelope. No matter how perfect the letter inside is, if the address is wrong, it won't get delivered.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same applies here. If this wrapper is missing or incorrect, the entire file is immediately invalid, regardless of the data inside.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correct wrapper is shown on screen and is also on page 5 of the guidance.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 important point to remember: the wrapper you see here is specific to Investment Firms; other sectors will have a different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31</a:t>
            </a:fld>
            <a:endParaRPr lang="en-IE"/>
          </a:p>
        </p:txBody>
      </p:sp>
    </p:spTree>
    <p:extLst>
      <p:ext uri="{BB962C8B-B14F-4D97-AF65-F5344CB8AC3E}">
        <p14:creationId xmlns:p14="http://schemas.microsoft.com/office/powerpoint/2010/main" val="38142083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third point is a critical technical requirement: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order of the tables in your XML file must follow a strict table order.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defines a strict, pre-defined sequence that must be followed.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the 'General' table must always come first, followed by 'General International Presence', then 'Inherent Risk', and so on.</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the XML example on the CBI website follows this correct table order.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32</a:t>
            </a:fld>
            <a:endParaRPr lang="en-IE"/>
          </a:p>
        </p:txBody>
      </p:sp>
    </p:spTree>
    <p:extLst>
      <p:ext uri="{BB962C8B-B14F-4D97-AF65-F5344CB8AC3E}">
        <p14:creationId xmlns:p14="http://schemas.microsoft.com/office/powerpoint/2010/main" val="11492282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fourth common error is a subtle but critical one: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handling special characters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reserves five specific characters that can be seen in the table on screen. Note this table is also on page 11 of the guidance. If these characters appear in your data, they must be 'escaped’.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firm’s parent name is 'Smith &amp; Jones Ltd', the ampersand must be written as </a:t>
            </a:r>
            <a:r>
              <a:rPr lang="en-IE" sz="1000" dirty="0">
                <a:solidFill>
                  <a:srgbClr val="575B5F"/>
                </a:solidFill>
                <a:effectLst/>
                <a:latin typeface="Courier New" panose="02070309020205020404" pitchFamily="49" charset="0"/>
                <a:ea typeface="Times New Roman" panose="02020603050405020304" pitchFamily="18" charset="0"/>
                <a:cs typeface="Times New Roman" panose="02020603050405020304" pitchFamily="18" charset="0"/>
              </a:rPr>
              <a:t>&amp;amp;</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 don't do this, the XML structure will break, and the file will be rejected.</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33</a:t>
            </a:fld>
            <a:endParaRPr lang="en-IE"/>
          </a:p>
        </p:txBody>
      </p:sp>
    </p:spTree>
    <p:extLst>
      <p:ext uri="{BB962C8B-B14F-4D97-AF65-F5344CB8AC3E}">
        <p14:creationId xmlns:p14="http://schemas.microsoft.com/office/powerpoint/2010/main" val="1896408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5D892-4E6D-34C7-727F-EB27B2895A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12235-0DCE-14AA-9D87-D5914C01F4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DF4672-44DC-B3F6-ECED-76B6B5F62C53}"/>
              </a:ext>
            </a:extLst>
          </p:cNvPr>
          <p:cNvSpPr>
            <a:spLocks noGrp="1"/>
          </p:cNvSpPr>
          <p:nvPr>
            <p:ph type="body" idx="1"/>
          </p:nvPr>
        </p:nvSpPr>
        <p:spPr/>
        <p:txBody>
          <a:bodyPr/>
          <a:lstStyle/>
          <a:p>
            <a:pPr>
              <a:lnSpc>
                <a:spcPct val="107000"/>
              </a:lnSpc>
              <a:spcAft>
                <a:spcPts val="1200"/>
              </a:spcAft>
              <a:buNone/>
            </a:pPr>
            <a:endParaRPr lang="en-IE" dirty="0"/>
          </a:p>
        </p:txBody>
      </p:sp>
      <p:sp>
        <p:nvSpPr>
          <p:cNvPr id="4" name="Header Placeholder 3">
            <a:extLst>
              <a:ext uri="{FF2B5EF4-FFF2-40B4-BE49-F238E27FC236}">
                <a16:creationId xmlns:a16="http://schemas.microsoft.com/office/drawing/2014/main" id="{8421A2C1-00DB-B024-19E6-9581CADE905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8CA1ACD-9701-24E5-CE27-E7AB8942031D}"/>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00F998A1-AAF7-32B9-898F-38505F17BF79}"/>
              </a:ext>
            </a:extLst>
          </p:cNvPr>
          <p:cNvSpPr>
            <a:spLocks noGrp="1"/>
          </p:cNvSpPr>
          <p:nvPr>
            <p:ph type="sldNum" sz="quarter" idx="12"/>
          </p:nvPr>
        </p:nvSpPr>
        <p:spPr/>
        <p:txBody>
          <a:bodyPr/>
          <a:lstStyle/>
          <a:p>
            <a:fld id="{EDF0A2F2-EB33-4162-89FE-5EB1BF7A693A}" type="slidenum">
              <a:rPr lang="en-IE" smtClean="0"/>
              <a:t>34</a:t>
            </a:fld>
            <a:endParaRPr lang="en-IE"/>
          </a:p>
        </p:txBody>
      </p:sp>
    </p:spTree>
    <p:extLst>
      <p:ext uri="{BB962C8B-B14F-4D97-AF65-F5344CB8AC3E}">
        <p14:creationId xmlns:p14="http://schemas.microsoft.com/office/powerpoint/2010/main" val="1640495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So far we are only aware of two technical issues.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But if by any chance you find any other technical issue please do let us know using this email address on this slide.</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are planning to release a hotfix after testing part is complete where we will address and fix those technical issues that we are aware of at that time.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35</a:t>
            </a:fld>
            <a:endParaRPr lang="en-IE"/>
          </a:p>
        </p:txBody>
      </p:sp>
    </p:spTree>
    <p:extLst>
      <p:ext uri="{BB962C8B-B14F-4D97-AF65-F5344CB8AC3E}">
        <p14:creationId xmlns:p14="http://schemas.microsoft.com/office/powerpoint/2010/main" val="3560992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First technical issue.</a:t>
            </a:r>
          </a:p>
          <a:p>
            <a:endParaRPr lang="en-IE" dirty="0"/>
          </a:p>
          <a:p>
            <a:r>
              <a:rPr lang="en-IE" dirty="0"/>
              <a:t>In the taxonomy there are many different lists defined. </a:t>
            </a:r>
            <a:r>
              <a:rPr lang="en-IE" dirty="0" err="1"/>
              <a:t>CountriesEEANA</a:t>
            </a:r>
            <a:r>
              <a:rPr lang="en-IE" dirty="0"/>
              <a:t> and </a:t>
            </a:r>
            <a:r>
              <a:rPr lang="en-IE" dirty="0" err="1"/>
              <a:t>CountriesEEA</a:t>
            </a:r>
            <a:r>
              <a:rPr lang="en-IE" dirty="0"/>
              <a:t> have to do with countries and the problem is that Ireland – IE is missing from them. This is something that we are fixing when we release the hotfix. We will include Ireland in those 2 lists at that time.</a:t>
            </a: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36</a:t>
            </a:fld>
            <a:endParaRPr lang="en-IE"/>
          </a:p>
        </p:txBody>
      </p:sp>
    </p:spTree>
    <p:extLst>
      <p:ext uri="{BB962C8B-B14F-4D97-AF65-F5344CB8AC3E}">
        <p14:creationId xmlns:p14="http://schemas.microsoft.com/office/powerpoint/2010/main" val="153139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FFA0E-D006-7CEF-3F97-691A6E0A38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03F81E-8572-6E50-422F-21A1AACCB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AB6398-AE51-7BF6-76DF-B9EA5688D669}"/>
              </a:ext>
            </a:extLst>
          </p:cNvPr>
          <p:cNvSpPr>
            <a:spLocks noGrp="1"/>
          </p:cNvSpPr>
          <p:nvPr>
            <p:ph type="body" idx="1"/>
          </p:nvPr>
        </p:nvSpPr>
        <p:spPr/>
        <p:txBody>
          <a:bodyPr/>
          <a:lstStyle/>
          <a:p>
            <a:r>
              <a:rPr lang="en-IE" dirty="0"/>
              <a:t>Second technical issue.</a:t>
            </a:r>
          </a:p>
          <a:p>
            <a:endParaRPr lang="en-IE" dirty="0"/>
          </a:p>
          <a:p>
            <a:r>
              <a:rPr lang="en-IE" dirty="0"/>
              <a:t>When it comes to dealing with decimal values, the maximum value that you can report is 99 trillion. We are increasing this limit when we release the hotfix. </a:t>
            </a:r>
          </a:p>
        </p:txBody>
      </p:sp>
      <p:sp>
        <p:nvSpPr>
          <p:cNvPr id="4" name="Header Placeholder 3">
            <a:extLst>
              <a:ext uri="{FF2B5EF4-FFF2-40B4-BE49-F238E27FC236}">
                <a16:creationId xmlns:a16="http://schemas.microsoft.com/office/drawing/2014/main" id="{22A3BC72-2D24-A422-1E55-6428DEC3EC0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3AE292E-687B-7358-2F1F-459BD09DC2EE}"/>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50A28E4D-218D-25ED-4417-A7F0FA1586A2}"/>
              </a:ext>
            </a:extLst>
          </p:cNvPr>
          <p:cNvSpPr>
            <a:spLocks noGrp="1"/>
          </p:cNvSpPr>
          <p:nvPr>
            <p:ph type="sldNum" sz="quarter" idx="12"/>
          </p:nvPr>
        </p:nvSpPr>
        <p:spPr/>
        <p:txBody>
          <a:bodyPr/>
          <a:lstStyle/>
          <a:p>
            <a:fld id="{EDF0A2F2-EB33-4162-89FE-5EB1BF7A693A}" type="slidenum">
              <a:rPr lang="en-IE" smtClean="0"/>
              <a:t>37</a:t>
            </a:fld>
            <a:endParaRPr lang="en-IE"/>
          </a:p>
        </p:txBody>
      </p:sp>
    </p:spTree>
    <p:extLst>
      <p:ext uri="{BB962C8B-B14F-4D97-AF65-F5344CB8AC3E}">
        <p14:creationId xmlns:p14="http://schemas.microsoft.com/office/powerpoint/2010/main" val="1015603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B2F17-775D-2309-C29E-D001E1926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5EE569-101B-625D-0742-0BD431609D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BEC8F0-FA9C-C19C-1D57-8F13F980BB53}"/>
              </a:ext>
            </a:extLst>
          </p:cNvPr>
          <p:cNvSpPr>
            <a:spLocks noGrp="1"/>
          </p:cNvSpPr>
          <p:nvPr>
            <p:ph type="body" idx="1"/>
          </p:nvPr>
        </p:nvSpPr>
        <p:spPr/>
        <p:txBody>
          <a:bodyPr/>
          <a:lstStyle/>
          <a:p>
            <a:r>
              <a:rPr lang="en-IE" dirty="0"/>
              <a:t>Apart from those technical issues, these 7 data points have been updated in the guidance. They are percentages but the problem is that they were defined as </a:t>
            </a:r>
            <a:r>
              <a:rPr lang="en-IE" dirty="0" err="1"/>
              <a:t>DecimalValue</a:t>
            </a:r>
            <a:r>
              <a:rPr lang="en-IE" dirty="0"/>
              <a:t>. This has been updated to be </a:t>
            </a:r>
            <a:r>
              <a:rPr lang="en-IE" dirty="0" err="1"/>
              <a:t>PercentageValue</a:t>
            </a:r>
            <a:r>
              <a:rPr lang="en-IE" dirty="0"/>
              <a:t> in the new version of the guidance that is on the website.</a:t>
            </a:r>
          </a:p>
        </p:txBody>
      </p:sp>
      <p:sp>
        <p:nvSpPr>
          <p:cNvPr id="4" name="Header Placeholder 3">
            <a:extLst>
              <a:ext uri="{FF2B5EF4-FFF2-40B4-BE49-F238E27FC236}">
                <a16:creationId xmlns:a16="http://schemas.microsoft.com/office/drawing/2014/main" id="{E5A4D90F-95A2-723C-E137-11505558331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5F193D3-9555-6CFF-57E3-742208BE198A}"/>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44177532-0BF7-6FF5-F3B8-30B1A6185647}"/>
              </a:ext>
            </a:extLst>
          </p:cNvPr>
          <p:cNvSpPr>
            <a:spLocks noGrp="1"/>
          </p:cNvSpPr>
          <p:nvPr>
            <p:ph type="sldNum" sz="quarter" idx="12"/>
          </p:nvPr>
        </p:nvSpPr>
        <p:spPr/>
        <p:txBody>
          <a:bodyPr/>
          <a:lstStyle/>
          <a:p>
            <a:fld id="{EDF0A2F2-EB33-4162-89FE-5EB1BF7A693A}" type="slidenum">
              <a:rPr lang="en-IE" smtClean="0"/>
              <a:t>38</a:t>
            </a:fld>
            <a:endParaRPr lang="en-IE"/>
          </a:p>
        </p:txBody>
      </p:sp>
    </p:spTree>
    <p:extLst>
      <p:ext uri="{BB962C8B-B14F-4D97-AF65-F5344CB8AC3E}">
        <p14:creationId xmlns:p14="http://schemas.microsoft.com/office/powerpoint/2010/main" val="17441491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This other data point EOF has been updated as well. It not only refers to alerts that resulted in STR filing any more, but to all alerts.</a:t>
            </a:r>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5"/>
          </p:nvPr>
        </p:nvSpPr>
        <p:spPr/>
        <p:txBody>
          <a:bodyPr/>
          <a:lstStyle/>
          <a:p>
            <a:fld id="{EDF0A2F2-EB33-4162-89FE-5EB1BF7A693A}" type="slidenum">
              <a:rPr lang="en-IE" smtClean="0"/>
              <a:t>39</a:t>
            </a:fld>
            <a:endParaRPr lang="en-IE"/>
          </a:p>
        </p:txBody>
      </p:sp>
    </p:spTree>
    <p:extLst>
      <p:ext uri="{BB962C8B-B14F-4D97-AF65-F5344CB8AC3E}">
        <p14:creationId xmlns:p14="http://schemas.microsoft.com/office/powerpoint/2010/main" val="521308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C02AC-00C8-9C44-D1A8-52FB21553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749F8-1A5B-0112-48F5-985A0130A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182CA-4C6B-8A0E-574B-B3804826F4C4}"/>
              </a:ext>
            </a:extLst>
          </p:cNvPr>
          <p:cNvSpPr>
            <a:spLocks noGrp="1"/>
          </p:cNvSpPr>
          <p:nvPr>
            <p:ph type="body" idx="1"/>
          </p:nvPr>
        </p:nvSpPr>
        <p:spPr/>
        <p:txBody>
          <a:bodyPr/>
          <a:lstStyle/>
          <a:p>
            <a:pPr lvl="1">
              <a:buFont typeface="Lato" panose="020F0502020204030203" pitchFamily="34" charset="0"/>
              <a:buNone/>
            </a:pPr>
            <a:r>
              <a:rPr lang="en-IE" sz="1600" b="0" dirty="0"/>
              <a:t>Several factors contributed to the decision to introduce the new REQ. </a:t>
            </a:r>
          </a:p>
          <a:p>
            <a:pPr lvl="1">
              <a:buFont typeface="Lato" panose="020F0502020204030203" pitchFamily="34" charset="0"/>
              <a:buNone/>
            </a:pPr>
            <a:endParaRPr lang="en-IE" sz="1600" b="0" dirty="0"/>
          </a:p>
          <a:p>
            <a:pPr marL="457200" marR="0" lvl="1" indent="0" algn="l" defTabSz="914400" rtl="0" eaLnBrk="1" fontAlgn="auto" latinLnBrk="0" hangingPunct="1">
              <a:lnSpc>
                <a:spcPct val="100000"/>
              </a:lnSpc>
              <a:spcBef>
                <a:spcPts val="0"/>
              </a:spcBef>
              <a:spcAft>
                <a:spcPts val="0"/>
              </a:spcAft>
              <a:buClrTx/>
              <a:buSzTx/>
              <a:buFont typeface="Lato" panose="020F0502020204030203" pitchFamily="34" charset="0"/>
              <a:buNone/>
              <a:tabLst/>
              <a:defRPr/>
            </a:pPr>
            <a:r>
              <a:rPr lang="en-IE" sz="1600" b="0" dirty="0"/>
              <a:t>The Central Bank has transformed our strategy </a:t>
            </a:r>
            <a:r>
              <a:rPr lang="en-US" sz="1600" b="0" dirty="0"/>
              <a:t>to accelerate the evolution of our risk-based supervisory approach, such that it becomes more data-driven, agile and scalable whilst having regard for FATF standards and recommendations. The new REQ </a:t>
            </a:r>
            <a:r>
              <a:rPr lang="en-IE" sz="1200" b="0" kern="1200" dirty="0">
                <a:solidFill>
                  <a:schemeClr val="tx1"/>
                </a:solidFill>
                <a:effectLst/>
                <a:latin typeface="+mn-lt"/>
                <a:ea typeface="+mn-ea"/>
                <a:cs typeface="+mn-cs"/>
              </a:rPr>
              <a:t>is also required in the context of meeting our obligations </a:t>
            </a:r>
            <a:r>
              <a:rPr lang="en-US" sz="1600" b="0" kern="1200" dirty="0">
                <a:solidFill>
                  <a:schemeClr val="tx1"/>
                </a:solidFill>
                <a:effectLst/>
                <a:latin typeface="+mn-lt"/>
                <a:ea typeface="+mn-ea"/>
                <a:cs typeface="+mn-cs"/>
              </a:rPr>
              <a:t>to</a:t>
            </a:r>
            <a:r>
              <a:rPr lang="en-US" sz="1600" b="0" dirty="0"/>
              <a:t> AMLA. AMLA will coordinate national authorities to ensure the correct and consistent application of EU rules and this REQ </a:t>
            </a:r>
            <a:r>
              <a:rPr lang="en-IE" sz="1200" b="0" kern="1200" dirty="0">
                <a:solidFill>
                  <a:schemeClr val="tx1"/>
                </a:solidFill>
                <a:effectLst/>
                <a:latin typeface="+mn-lt"/>
                <a:ea typeface="+mn-ea"/>
                <a:cs typeface="+mn-cs"/>
              </a:rPr>
              <a:t>will seek to cover the data points that are required to be collected on behalf of AMLA.</a:t>
            </a:r>
            <a:r>
              <a:rPr lang="en-US" sz="1600" b="0" kern="1200" dirty="0">
                <a:solidFill>
                  <a:schemeClr val="tx1"/>
                </a:solidFill>
                <a:effectLst/>
                <a:latin typeface="+mn-lt"/>
                <a:ea typeface="+mn-ea"/>
                <a:cs typeface="+mn-cs"/>
              </a:rPr>
              <a:t> Other than the current AMLA calibration exercise that a selection of you may be partaking in, you should not have</a:t>
            </a:r>
            <a:r>
              <a:rPr lang="en-US" sz="1600" b="0" dirty="0"/>
              <a:t> complete a separate AMLA data request. </a:t>
            </a:r>
            <a:endParaRPr lang="en-IE" b="0" dirty="0"/>
          </a:p>
          <a:p>
            <a:endParaRPr lang="en-IE" b="0" dirty="0"/>
          </a:p>
          <a:p>
            <a:r>
              <a:rPr lang="en-IE" b="0" dirty="0"/>
              <a:t>Whilst a number of the data points will be used to risk rate the firms there are also a number of other uses for the data points.</a:t>
            </a:r>
          </a:p>
          <a:p>
            <a:endParaRPr lang="en-IE" b="0" dirty="0"/>
          </a:p>
          <a:p>
            <a:r>
              <a:rPr lang="en-IE" b="0" dirty="0"/>
              <a:t>Answering No to a question is not necessarily a Red Flag as some data points will not be used for risk rating, some are included to feed into National Risk Assessments, and some for Central Bank Thematic and Sectoral Reviews. REQs have been designed for each Sector but individual business models will mean not all questions may be relevant depending on the business model of your institution, while every question may not be applicable, every data point must be completed.</a:t>
            </a:r>
          </a:p>
          <a:p>
            <a:endParaRPr lang="en-IE" b="0" dirty="0"/>
          </a:p>
          <a:p>
            <a:endParaRPr lang="en-IE" b="0" dirty="0"/>
          </a:p>
        </p:txBody>
      </p:sp>
      <p:sp>
        <p:nvSpPr>
          <p:cNvPr id="4" name="Header Placeholder 3">
            <a:extLst>
              <a:ext uri="{FF2B5EF4-FFF2-40B4-BE49-F238E27FC236}">
                <a16:creationId xmlns:a16="http://schemas.microsoft.com/office/drawing/2014/main" id="{FFB884EF-21DA-5B42-65B7-5CA4E34FB1D8}"/>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AA89451-FC76-59B9-3F78-274A8731A742}"/>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072AAD66-2BAD-F1F4-FD6B-E8699E82578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92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076BD-6CED-3168-C4BF-5ECFA1322F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05E65-BF41-233B-D3D7-358750089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F9EFEB-9533-9B76-17D9-6584F9B9703B}"/>
              </a:ext>
            </a:extLst>
          </p:cNvPr>
          <p:cNvSpPr>
            <a:spLocks noGrp="1"/>
          </p:cNvSpPr>
          <p:nvPr>
            <p:ph type="body" idx="1"/>
          </p:nvPr>
        </p:nvSpPr>
        <p:spPr/>
        <p:txBody>
          <a:bodyPr/>
          <a:lstStyle/>
          <a:p>
            <a:r>
              <a:rPr lang="en-IE" dirty="0"/>
              <a:t>You need to know that when you build your XML file, there are some limitations that apply. </a:t>
            </a:r>
          </a:p>
          <a:p>
            <a:endParaRPr lang="en-IE" dirty="0"/>
          </a:p>
          <a:p>
            <a:r>
              <a:rPr lang="en-IE" dirty="0"/>
              <a:t>For example, if we talk of integer values the maximum value that you can report is 2.1 billion. </a:t>
            </a:r>
          </a:p>
          <a:p>
            <a:endParaRPr lang="en-IE" dirty="0"/>
          </a:p>
          <a:p>
            <a:r>
              <a:rPr lang="en-IE" dirty="0"/>
              <a:t>If you need to report a larger value than this, you just have to let us know the specific data point and the corresponding value using this email address as soon as possible during UAT testing.</a:t>
            </a:r>
          </a:p>
        </p:txBody>
      </p:sp>
      <p:sp>
        <p:nvSpPr>
          <p:cNvPr id="4" name="Header Placeholder 3">
            <a:extLst>
              <a:ext uri="{FF2B5EF4-FFF2-40B4-BE49-F238E27FC236}">
                <a16:creationId xmlns:a16="http://schemas.microsoft.com/office/drawing/2014/main" id="{9F3A0736-A2C6-0A1D-13AD-2731B7E86F2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B95FC45-5D27-75C4-27CB-3E0FD1697E3C}"/>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F7F867C7-DDAC-2E4C-A677-8092621DE09F}"/>
              </a:ext>
            </a:extLst>
          </p:cNvPr>
          <p:cNvSpPr>
            <a:spLocks noGrp="1"/>
          </p:cNvSpPr>
          <p:nvPr>
            <p:ph type="sldNum" sz="quarter" idx="12"/>
          </p:nvPr>
        </p:nvSpPr>
        <p:spPr/>
        <p:txBody>
          <a:bodyPr/>
          <a:lstStyle/>
          <a:p>
            <a:fld id="{EDF0A2F2-EB33-4162-89FE-5EB1BF7A693A}" type="slidenum">
              <a:rPr lang="en-IE" smtClean="0"/>
              <a:t>40</a:t>
            </a:fld>
            <a:endParaRPr lang="en-IE"/>
          </a:p>
        </p:txBody>
      </p:sp>
    </p:spTree>
    <p:extLst>
      <p:ext uri="{BB962C8B-B14F-4D97-AF65-F5344CB8AC3E}">
        <p14:creationId xmlns:p14="http://schemas.microsoft.com/office/powerpoint/2010/main" val="183481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41</a:t>
            </a:fld>
            <a:endParaRPr lang="en-IE"/>
          </a:p>
        </p:txBody>
      </p:sp>
    </p:spTree>
    <p:extLst>
      <p:ext uri="{BB962C8B-B14F-4D97-AF65-F5344CB8AC3E}">
        <p14:creationId xmlns:p14="http://schemas.microsoft.com/office/powerpoint/2010/main" val="22995450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may remember that there are 2 different type of tables, table structure A and table Structure B. This rule has to do with table structure B, and it’s that no duplicate tags are allowed in table structure B.</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What we see here is part of an XML file and the problem is that the same datapoint EAA here in red was reported twice, which is incorrect. They have to </a:t>
            </a:r>
            <a:r>
              <a:rPr lang="en-IE" sz="120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be unique.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42</a:t>
            </a:fld>
            <a:endParaRPr lang="en-IE"/>
          </a:p>
        </p:txBody>
      </p:sp>
    </p:spTree>
    <p:extLst>
      <p:ext uri="{BB962C8B-B14F-4D97-AF65-F5344CB8AC3E}">
        <p14:creationId xmlns:p14="http://schemas.microsoft.com/office/powerpoint/2010/main" val="39250933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B all the data points are associated to a specific variable name.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can see, in this example the EAA data point is associated to the variable name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in the guidance. The problem is that in the XML file it was associated to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variable name in red, which is incorrect, because we see that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variable name should have been used.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43</a:t>
            </a:fld>
            <a:endParaRPr lang="en-IE"/>
          </a:p>
        </p:txBody>
      </p:sp>
    </p:spTree>
    <p:extLst>
      <p:ext uri="{BB962C8B-B14F-4D97-AF65-F5344CB8AC3E}">
        <p14:creationId xmlns:p14="http://schemas.microsoft.com/office/powerpoint/2010/main" val="2795887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A there are some data points that have to do with lists. Those data points are the ones that you see on this table. When it comes to dealing with them you need to know that the elements that are part of these lists have to be unique.</a:t>
            </a:r>
          </a:p>
          <a:p>
            <a:pPr>
              <a:lnSpc>
                <a:spcPct val="107000"/>
              </a:lnSpc>
              <a:spcAft>
                <a:spcPts val="1200"/>
              </a:spcAft>
              <a:buNone/>
            </a:pPr>
            <a:endPar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For example, the data point EBC has to do with the </a:t>
            </a:r>
            <a:r>
              <a:rPr lang="en-IE" sz="1200" dirty="0" err="1">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CountriesEEA</a:t>
            </a: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 list. The problem here is that the same element AT Austria was repeated twice, and as I said elements of a list have to be unique.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44</a:t>
            </a:fld>
            <a:endParaRPr lang="en-IE"/>
          </a:p>
        </p:txBody>
      </p:sp>
    </p:spTree>
    <p:extLst>
      <p:ext uri="{BB962C8B-B14F-4D97-AF65-F5344CB8AC3E}">
        <p14:creationId xmlns:p14="http://schemas.microsoft.com/office/powerpoint/2010/main" val="39084370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need to make sure that you use explicit closing tags.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line in the XML file has to be closed by using explicit closing tags and not self closing tags. What I mean by self closing tags is forward slash greater than.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we see here in red that self closing tags were used, which is incorrect, because explicit closing tags with the specific table code A03011 here in green should have been used. </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45</a:t>
            </a:fld>
            <a:endParaRPr lang="en-IE"/>
          </a:p>
        </p:txBody>
      </p:sp>
    </p:spTree>
    <p:extLst>
      <p:ext uri="{BB962C8B-B14F-4D97-AF65-F5344CB8AC3E}">
        <p14:creationId xmlns:p14="http://schemas.microsoft.com/office/powerpoint/2010/main" val="24567730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46</a:t>
            </a:fld>
            <a:endParaRPr lang="en-IE"/>
          </a:p>
        </p:txBody>
      </p:sp>
    </p:spTree>
    <p:extLst>
      <p:ext uri="{BB962C8B-B14F-4D97-AF65-F5344CB8AC3E}">
        <p14:creationId xmlns:p14="http://schemas.microsoft.com/office/powerpoint/2010/main" val="26812752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B1718-72A7-ED07-F162-570CD49E8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42869-9E28-E5E5-D1F2-512E819982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D906AE-7D66-B336-4005-9EECA1C0D40D}"/>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20EFB9D-038B-735A-AF45-8E60F0C93246}"/>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1FE6709-C487-3108-1BA6-2A05EDBEA921}"/>
              </a:ext>
            </a:extLst>
          </p:cNvPr>
          <p:cNvSpPr>
            <a:spLocks noGrp="1"/>
          </p:cNvSpPr>
          <p:nvPr>
            <p:ph type="ftr" sz="quarter" idx="11"/>
            <p:custDataLst>
              <p:tags r:id="rId1"/>
            </p:custDataLst>
          </p:nvPr>
        </p:nvSpPr>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A90BFEB1-622C-AC0E-26BC-81CD71C9AF0D}"/>
              </a:ext>
            </a:extLst>
          </p:cNvPr>
          <p:cNvSpPr>
            <a:spLocks noGrp="1"/>
          </p:cNvSpPr>
          <p:nvPr>
            <p:ph type="sldNum" sz="quarter" idx="12"/>
          </p:nvPr>
        </p:nvSpPr>
        <p:spPr/>
        <p:txBody>
          <a:bodyPr/>
          <a:lstStyle/>
          <a:p>
            <a:fld id="{EDF0A2F2-EB33-4162-89FE-5EB1BF7A693A}" type="slidenum">
              <a:rPr lang="en-IE" smtClean="0"/>
              <a:t>47</a:t>
            </a:fld>
            <a:endParaRPr lang="en-IE"/>
          </a:p>
        </p:txBody>
      </p:sp>
    </p:spTree>
    <p:extLst>
      <p:ext uri="{BB962C8B-B14F-4D97-AF65-F5344CB8AC3E}">
        <p14:creationId xmlns:p14="http://schemas.microsoft.com/office/powerpoint/2010/main" val="271560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BF3D-9B79-586C-4766-965641DE4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2C027-DE3E-42FC-A071-162EFDC40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30F52-5D57-9944-033C-C19B95D9DB5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1019362-BADA-BA8E-565D-D648FA3977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AC211D-B881-0D4A-C52F-A0C5D2A259CB}"/>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6A8BDEA1-BDA3-B4F8-D306-BD3097BD26E9}"/>
              </a:ext>
            </a:extLst>
          </p:cNvPr>
          <p:cNvSpPr>
            <a:spLocks noGrp="1"/>
          </p:cNvSpPr>
          <p:nvPr>
            <p:ph type="sldNum" sz="quarter" idx="12"/>
          </p:nvPr>
        </p:nvSpPr>
        <p:spPr/>
        <p:txBody>
          <a:bodyPr/>
          <a:lstStyle/>
          <a:p>
            <a:fld id="{EDF0A2F2-EB33-4162-89FE-5EB1BF7A693A}" type="slidenum">
              <a:rPr lang="en-IE" smtClean="0"/>
              <a:t>48</a:t>
            </a:fld>
            <a:endParaRPr lang="en-IE"/>
          </a:p>
        </p:txBody>
      </p:sp>
    </p:spTree>
    <p:extLst>
      <p:ext uri="{BB962C8B-B14F-4D97-AF65-F5344CB8AC3E}">
        <p14:creationId xmlns:p14="http://schemas.microsoft.com/office/powerpoint/2010/main" val="1755007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21D86-4E22-7C22-2FB2-D7E3D6A283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B7553-454A-76B4-6D3C-C2489105B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E6200E-CBB6-ABDE-8C21-B998C089F38E}"/>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384AC9B7-E23B-54BD-320B-F3A06A0DEF4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4EFD122-16F3-933D-599F-AAC583947603}"/>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1E1EE4B2-5979-22DF-BD8F-691BB77488E3}"/>
              </a:ext>
            </a:extLst>
          </p:cNvPr>
          <p:cNvSpPr>
            <a:spLocks noGrp="1"/>
          </p:cNvSpPr>
          <p:nvPr>
            <p:ph type="sldNum" sz="quarter" idx="12"/>
          </p:nvPr>
        </p:nvSpPr>
        <p:spPr/>
        <p:txBody>
          <a:bodyPr/>
          <a:lstStyle/>
          <a:p>
            <a:fld id="{EDF0A2F2-EB33-4162-89FE-5EB1BF7A693A}" type="slidenum">
              <a:rPr lang="en-IE" smtClean="0"/>
              <a:t>49</a:t>
            </a:fld>
            <a:endParaRPr lang="en-IE"/>
          </a:p>
        </p:txBody>
      </p:sp>
    </p:spTree>
    <p:extLst>
      <p:ext uri="{BB962C8B-B14F-4D97-AF65-F5344CB8AC3E}">
        <p14:creationId xmlns:p14="http://schemas.microsoft.com/office/powerpoint/2010/main" val="2673259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3CAAA-97B2-9369-6437-47B95107D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B488F-B0B2-FC4A-5126-16BFBD91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90246-0A54-0020-8399-188BCA12AC2F}"/>
              </a:ext>
            </a:extLst>
          </p:cNvPr>
          <p:cNvSpPr>
            <a:spLocks noGrp="1"/>
          </p:cNvSpPr>
          <p:nvPr>
            <p:ph type="body" idx="1"/>
          </p:nvPr>
        </p:nvSpPr>
        <p:spPr/>
        <p:txBody>
          <a:bodyPr/>
          <a:lstStyle/>
          <a:p>
            <a:r>
              <a:rPr lang="en-IE" dirty="0"/>
              <a:t>The Central Bank AML Strategy was previously mainly driven by Onsite Inspections and Thematic Reviews. To run thematic reviews we required ad-hoc data requests from firms, going forward such data should come directly from the REQ and </a:t>
            </a:r>
            <a:r>
              <a:rPr lang="en-US" dirty="0"/>
              <a:t>the number of ad hoc data requests will therefore be reduced. </a:t>
            </a:r>
            <a:r>
              <a:rPr lang="en-IE" dirty="0"/>
              <a:t> </a:t>
            </a:r>
          </a:p>
          <a:p>
            <a:endParaRPr lang="en-IE" dirty="0"/>
          </a:p>
          <a:p>
            <a:r>
              <a:rPr lang="en-IE" sz="1200" kern="1200" dirty="0">
                <a:solidFill>
                  <a:schemeClr val="tx1"/>
                </a:solidFill>
                <a:effectLst/>
                <a:latin typeface="+mn-lt"/>
                <a:ea typeface="+mn-ea"/>
                <a:cs typeface="+mn-cs"/>
              </a:rPr>
              <a:t>Similarly, we expect the REQ data to help ensure that onsite inspections </a:t>
            </a:r>
            <a:endParaRPr lang="en-IE" dirty="0"/>
          </a:p>
        </p:txBody>
      </p:sp>
      <p:sp>
        <p:nvSpPr>
          <p:cNvPr id="4" name="Header Placeholder 3">
            <a:extLst>
              <a:ext uri="{FF2B5EF4-FFF2-40B4-BE49-F238E27FC236}">
                <a16:creationId xmlns:a16="http://schemas.microsoft.com/office/drawing/2014/main" id="{8D4A1F7C-A246-5CF6-A22A-EE34760AB9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3B99F20-7DF2-7C6E-9B0B-7C0F3842C54E}"/>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75D5853D-3816-06BE-5EE7-542A988F00B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2552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7D37F-FF5B-51C1-B21A-422BE9B0AF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0C8187-3D8A-07F6-0B96-64CE7F4BCB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1134AE-8FC9-A765-D534-F77A44C32CA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201BF34-239D-D23E-CCFA-7F3A34F185F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2D02A02-9941-FF66-BAD3-724AB81A5F80}"/>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8C1DC61F-CB15-A313-129E-C23AD308EB35}"/>
              </a:ext>
            </a:extLst>
          </p:cNvPr>
          <p:cNvSpPr>
            <a:spLocks noGrp="1"/>
          </p:cNvSpPr>
          <p:nvPr>
            <p:ph type="sldNum" sz="quarter" idx="12"/>
          </p:nvPr>
        </p:nvSpPr>
        <p:spPr/>
        <p:txBody>
          <a:bodyPr/>
          <a:lstStyle/>
          <a:p>
            <a:fld id="{EDF0A2F2-EB33-4162-89FE-5EB1BF7A693A}" type="slidenum">
              <a:rPr lang="en-IE" smtClean="0"/>
              <a:t>50</a:t>
            </a:fld>
            <a:endParaRPr lang="en-IE"/>
          </a:p>
        </p:txBody>
      </p:sp>
    </p:spTree>
    <p:extLst>
      <p:ext uri="{BB962C8B-B14F-4D97-AF65-F5344CB8AC3E}">
        <p14:creationId xmlns:p14="http://schemas.microsoft.com/office/powerpoint/2010/main" val="364772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B7B45-B06E-06F9-32FB-039070828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58A81-FE05-2D8D-F12A-BF3B0E2D70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BE38B-EB1D-6B0B-0EBE-302827BE1BFB}"/>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D93F0C3-1E5B-83D1-4D31-B05D974B76A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6D8DA76-115A-AA3F-94C3-09E9DC9632FA}"/>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026725BD-8476-3D34-E379-67889B98B0C7}"/>
              </a:ext>
            </a:extLst>
          </p:cNvPr>
          <p:cNvSpPr>
            <a:spLocks noGrp="1"/>
          </p:cNvSpPr>
          <p:nvPr>
            <p:ph type="sldNum" sz="quarter" idx="12"/>
          </p:nvPr>
        </p:nvSpPr>
        <p:spPr/>
        <p:txBody>
          <a:bodyPr/>
          <a:lstStyle/>
          <a:p>
            <a:fld id="{EDF0A2F2-EB33-4162-89FE-5EB1BF7A693A}" type="slidenum">
              <a:rPr lang="en-IE" smtClean="0"/>
              <a:t>51</a:t>
            </a:fld>
            <a:endParaRPr lang="en-IE"/>
          </a:p>
        </p:txBody>
      </p:sp>
    </p:spTree>
    <p:extLst>
      <p:ext uri="{BB962C8B-B14F-4D97-AF65-F5344CB8AC3E}">
        <p14:creationId xmlns:p14="http://schemas.microsoft.com/office/powerpoint/2010/main" val="32098720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10B74-BC1D-E70C-2F57-E079F4B3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72B88-8447-5019-12CE-BC2C92BBF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2292-18F9-4B8A-748E-C4D835393C4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AAAD6FF-E563-0FA2-8E01-2135414CA6C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6E187F2-2C49-B059-7A85-25586B3E7D98}"/>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E052CDBE-4CCD-D6B1-7665-2948FF087D44}"/>
              </a:ext>
            </a:extLst>
          </p:cNvPr>
          <p:cNvSpPr>
            <a:spLocks noGrp="1"/>
          </p:cNvSpPr>
          <p:nvPr>
            <p:ph type="sldNum" sz="quarter" idx="12"/>
          </p:nvPr>
        </p:nvSpPr>
        <p:spPr/>
        <p:txBody>
          <a:bodyPr/>
          <a:lstStyle/>
          <a:p>
            <a:fld id="{EDF0A2F2-EB33-4162-89FE-5EB1BF7A693A}" type="slidenum">
              <a:rPr lang="en-IE" smtClean="0"/>
              <a:t>52</a:t>
            </a:fld>
            <a:endParaRPr lang="en-IE"/>
          </a:p>
        </p:txBody>
      </p:sp>
    </p:spTree>
    <p:extLst>
      <p:ext uri="{BB962C8B-B14F-4D97-AF65-F5344CB8AC3E}">
        <p14:creationId xmlns:p14="http://schemas.microsoft.com/office/powerpoint/2010/main" val="14557853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E7D51-397B-8694-70D8-3D3CE5D99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042FB-C1CA-4D99-8CA3-BC64E1D49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924F3-3D1B-706D-2468-17E3354E3AD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F8FFAA05-CC10-5075-0D5C-88BEF86A909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B6663C1-7ADC-9E1F-CED8-9F1D194F3EBA}"/>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38DF802B-1344-CEA9-90B9-660F52AF9F68}"/>
              </a:ext>
            </a:extLst>
          </p:cNvPr>
          <p:cNvSpPr>
            <a:spLocks noGrp="1"/>
          </p:cNvSpPr>
          <p:nvPr>
            <p:ph type="sldNum" sz="quarter" idx="12"/>
          </p:nvPr>
        </p:nvSpPr>
        <p:spPr/>
        <p:txBody>
          <a:bodyPr/>
          <a:lstStyle/>
          <a:p>
            <a:fld id="{EDF0A2F2-EB33-4162-89FE-5EB1BF7A693A}" type="slidenum">
              <a:rPr lang="en-IE" smtClean="0"/>
              <a:t>53</a:t>
            </a:fld>
            <a:endParaRPr lang="en-IE"/>
          </a:p>
        </p:txBody>
      </p:sp>
    </p:spTree>
    <p:extLst>
      <p:ext uri="{BB962C8B-B14F-4D97-AF65-F5344CB8AC3E}">
        <p14:creationId xmlns:p14="http://schemas.microsoft.com/office/powerpoint/2010/main" val="38903598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FC69F-AE21-1497-4F54-12E51B0F00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8554BE-9604-42F2-212C-5A54C210FC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292518-DA40-7B43-EF2F-AB8E9141AF2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4EA62CE-342E-819D-60AB-91097705A881}"/>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E009160-7093-68ED-DC87-AA7A3BE0C4C4}"/>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BB707E2F-F52F-6EF3-096B-B2C92DE633F6}"/>
              </a:ext>
            </a:extLst>
          </p:cNvPr>
          <p:cNvSpPr>
            <a:spLocks noGrp="1"/>
          </p:cNvSpPr>
          <p:nvPr>
            <p:ph type="sldNum" sz="quarter" idx="12"/>
          </p:nvPr>
        </p:nvSpPr>
        <p:spPr/>
        <p:txBody>
          <a:bodyPr/>
          <a:lstStyle/>
          <a:p>
            <a:fld id="{EDF0A2F2-EB33-4162-89FE-5EB1BF7A693A}" type="slidenum">
              <a:rPr lang="en-IE" smtClean="0"/>
              <a:t>54</a:t>
            </a:fld>
            <a:endParaRPr lang="en-IE"/>
          </a:p>
        </p:txBody>
      </p:sp>
    </p:spTree>
    <p:extLst>
      <p:ext uri="{BB962C8B-B14F-4D97-AF65-F5344CB8AC3E}">
        <p14:creationId xmlns:p14="http://schemas.microsoft.com/office/powerpoint/2010/main" val="6515818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DFC0B-E7AC-04DC-8AB3-9BA646C99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CA95E5-BEB2-F89F-C54D-B794713280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13084F-7064-299F-AA38-6D678B62E0F4}"/>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B1E1D2A9-1B63-15AB-B886-BC58DD4B2DC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96CAF18-01A7-19A9-4983-01E8C19AE911}"/>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79D5240F-6AAE-5E1B-CBDC-A990B023F998}"/>
              </a:ext>
            </a:extLst>
          </p:cNvPr>
          <p:cNvSpPr>
            <a:spLocks noGrp="1"/>
          </p:cNvSpPr>
          <p:nvPr>
            <p:ph type="sldNum" sz="quarter" idx="12"/>
          </p:nvPr>
        </p:nvSpPr>
        <p:spPr/>
        <p:txBody>
          <a:bodyPr/>
          <a:lstStyle/>
          <a:p>
            <a:fld id="{EDF0A2F2-EB33-4162-89FE-5EB1BF7A693A}" type="slidenum">
              <a:rPr lang="en-IE" smtClean="0"/>
              <a:t>55</a:t>
            </a:fld>
            <a:endParaRPr lang="en-IE"/>
          </a:p>
        </p:txBody>
      </p:sp>
    </p:spTree>
    <p:extLst>
      <p:ext uri="{BB962C8B-B14F-4D97-AF65-F5344CB8AC3E}">
        <p14:creationId xmlns:p14="http://schemas.microsoft.com/office/powerpoint/2010/main" val="407408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0A84-5224-B6D7-0E60-82B58365C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2353EE-0FE0-BA27-DAC2-1FB0016C7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17A6-4A18-62DF-110C-F75D58D15C2F}"/>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04C465C-16C6-B221-345A-A88563DE2E6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2D6FC80-5D15-5FD2-F41D-35D6A1827F98}"/>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C8AA1A0A-BDF2-9278-AE93-F58800AE5D95}"/>
              </a:ext>
            </a:extLst>
          </p:cNvPr>
          <p:cNvSpPr>
            <a:spLocks noGrp="1"/>
          </p:cNvSpPr>
          <p:nvPr>
            <p:ph type="sldNum" sz="quarter" idx="12"/>
          </p:nvPr>
        </p:nvSpPr>
        <p:spPr/>
        <p:txBody>
          <a:bodyPr/>
          <a:lstStyle/>
          <a:p>
            <a:fld id="{EDF0A2F2-EB33-4162-89FE-5EB1BF7A693A}" type="slidenum">
              <a:rPr lang="en-IE" smtClean="0"/>
              <a:t>56</a:t>
            </a:fld>
            <a:endParaRPr lang="en-IE"/>
          </a:p>
        </p:txBody>
      </p:sp>
    </p:spTree>
    <p:extLst>
      <p:ext uri="{BB962C8B-B14F-4D97-AF65-F5344CB8AC3E}">
        <p14:creationId xmlns:p14="http://schemas.microsoft.com/office/powerpoint/2010/main" val="39192127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F4D8A-FEDA-2A9F-4874-2C2FD7150A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583E62-987A-38D9-D677-35B73849F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8C279-BF69-A118-3663-1B4F91D24BE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37270CF-43F1-DF4D-2DFE-A0C0D6020D9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F501F0E-FECD-C4DD-C71F-2E3D78309EE9}"/>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870326F0-1724-C08C-9DE2-7D0CAEFDC5FA}"/>
              </a:ext>
            </a:extLst>
          </p:cNvPr>
          <p:cNvSpPr>
            <a:spLocks noGrp="1"/>
          </p:cNvSpPr>
          <p:nvPr>
            <p:ph type="sldNum" sz="quarter" idx="12"/>
          </p:nvPr>
        </p:nvSpPr>
        <p:spPr/>
        <p:txBody>
          <a:bodyPr/>
          <a:lstStyle/>
          <a:p>
            <a:fld id="{EDF0A2F2-EB33-4162-89FE-5EB1BF7A693A}" type="slidenum">
              <a:rPr lang="en-IE" smtClean="0"/>
              <a:t>57</a:t>
            </a:fld>
            <a:endParaRPr lang="en-IE"/>
          </a:p>
        </p:txBody>
      </p:sp>
    </p:spTree>
    <p:extLst>
      <p:ext uri="{BB962C8B-B14F-4D97-AF65-F5344CB8AC3E}">
        <p14:creationId xmlns:p14="http://schemas.microsoft.com/office/powerpoint/2010/main" val="20615832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AAF0F-F5A3-2195-4E06-A42573F7A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E6E30A-FEAA-BA19-DA7A-0E2D77462C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DC8A5-E652-AC57-6A53-8B3434A633BA}"/>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800D265-A9B0-25F5-C71B-AF97EFE4184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68D6EB3-549C-1079-3FFE-067E7228D2E5}"/>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F7592023-EE40-9B90-5F77-EF10228FF5E3}"/>
              </a:ext>
            </a:extLst>
          </p:cNvPr>
          <p:cNvSpPr>
            <a:spLocks noGrp="1"/>
          </p:cNvSpPr>
          <p:nvPr>
            <p:ph type="sldNum" sz="quarter" idx="12"/>
          </p:nvPr>
        </p:nvSpPr>
        <p:spPr/>
        <p:txBody>
          <a:bodyPr/>
          <a:lstStyle/>
          <a:p>
            <a:fld id="{EDF0A2F2-EB33-4162-89FE-5EB1BF7A693A}" type="slidenum">
              <a:rPr lang="en-IE" smtClean="0"/>
              <a:t>58</a:t>
            </a:fld>
            <a:endParaRPr lang="en-IE"/>
          </a:p>
        </p:txBody>
      </p:sp>
    </p:spTree>
    <p:extLst>
      <p:ext uri="{BB962C8B-B14F-4D97-AF65-F5344CB8AC3E}">
        <p14:creationId xmlns:p14="http://schemas.microsoft.com/office/powerpoint/2010/main" val="25053714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15BFE-BF57-460E-4E7E-CF2510B0C7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E421D-0408-38C0-D2EB-3AD19ED479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30EB7D-5D2B-A4FC-3C0F-AC417BBDBE98}"/>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A18AA11-897E-FB92-55C9-B92A4D749B79}"/>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345C649-0D45-51C1-FD1C-D8D3B79F01AF}"/>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C350105B-8E53-2994-C489-CEBC2385290A}"/>
              </a:ext>
            </a:extLst>
          </p:cNvPr>
          <p:cNvSpPr>
            <a:spLocks noGrp="1"/>
          </p:cNvSpPr>
          <p:nvPr>
            <p:ph type="sldNum" sz="quarter" idx="12"/>
          </p:nvPr>
        </p:nvSpPr>
        <p:spPr/>
        <p:txBody>
          <a:bodyPr/>
          <a:lstStyle/>
          <a:p>
            <a:fld id="{EDF0A2F2-EB33-4162-89FE-5EB1BF7A693A}" type="slidenum">
              <a:rPr lang="en-IE" smtClean="0"/>
              <a:t>59</a:t>
            </a:fld>
            <a:endParaRPr lang="en-IE"/>
          </a:p>
        </p:txBody>
      </p:sp>
    </p:spTree>
    <p:extLst>
      <p:ext uri="{BB962C8B-B14F-4D97-AF65-F5344CB8AC3E}">
        <p14:creationId xmlns:p14="http://schemas.microsoft.com/office/powerpoint/2010/main" val="3816699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B5A8-67EE-670C-696C-B65EEC3CF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29005-163C-A3C7-48E1-61B9BDF4D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8CD99-3E54-218A-9486-209BCDBCD915}"/>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will become more targeted. </a:t>
            </a:r>
            <a:endParaRPr lang="en-IE" dirty="0"/>
          </a:p>
        </p:txBody>
      </p:sp>
      <p:sp>
        <p:nvSpPr>
          <p:cNvPr id="4" name="Header Placeholder 3">
            <a:extLst>
              <a:ext uri="{FF2B5EF4-FFF2-40B4-BE49-F238E27FC236}">
                <a16:creationId xmlns:a16="http://schemas.microsoft.com/office/drawing/2014/main" id="{B5FD58BE-9972-84AD-1F72-DB2EBCFA1355}"/>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00BF0C9-3D3B-C2B9-C450-DBF91D096862}"/>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BA5555F5-6E65-6DDB-5047-489BE67F797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1528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24E01-31DB-F593-10DC-A86F753F5E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4CFC5-9E19-7448-AE40-24D5F8B30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B4BEAF-42A7-2446-237D-B4B9172A67E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980945A-FDD1-EC07-EF3A-80F96DA0332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EB0A762-CB59-79CB-70C8-5A8021C96723}"/>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0AE9CE37-8D73-919C-7843-BF7F6ACCE354}"/>
              </a:ext>
            </a:extLst>
          </p:cNvPr>
          <p:cNvSpPr>
            <a:spLocks noGrp="1"/>
          </p:cNvSpPr>
          <p:nvPr>
            <p:ph type="sldNum" sz="quarter" idx="12"/>
          </p:nvPr>
        </p:nvSpPr>
        <p:spPr/>
        <p:txBody>
          <a:bodyPr/>
          <a:lstStyle/>
          <a:p>
            <a:fld id="{EDF0A2F2-EB33-4162-89FE-5EB1BF7A693A}" type="slidenum">
              <a:rPr lang="en-IE" smtClean="0"/>
              <a:t>60</a:t>
            </a:fld>
            <a:endParaRPr lang="en-IE"/>
          </a:p>
        </p:txBody>
      </p:sp>
    </p:spTree>
    <p:extLst>
      <p:ext uri="{BB962C8B-B14F-4D97-AF65-F5344CB8AC3E}">
        <p14:creationId xmlns:p14="http://schemas.microsoft.com/office/powerpoint/2010/main" val="39482723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4DF06-7B26-A506-AC08-8155B5762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5BF78-7164-65A1-EC2B-1DC556099E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D2BA85-EAED-25C7-BFFE-BB2F4128BA9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23C3C8AB-1B82-978B-F607-10038DE2C2B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200806C-329A-8B80-C0F0-795E7180DBE5}"/>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15FF189A-4533-EBC4-A790-25711293B544}"/>
              </a:ext>
            </a:extLst>
          </p:cNvPr>
          <p:cNvSpPr>
            <a:spLocks noGrp="1"/>
          </p:cNvSpPr>
          <p:nvPr>
            <p:ph type="sldNum" sz="quarter" idx="12"/>
          </p:nvPr>
        </p:nvSpPr>
        <p:spPr/>
        <p:txBody>
          <a:bodyPr/>
          <a:lstStyle/>
          <a:p>
            <a:fld id="{EDF0A2F2-EB33-4162-89FE-5EB1BF7A693A}" type="slidenum">
              <a:rPr lang="en-IE" smtClean="0"/>
              <a:t>61</a:t>
            </a:fld>
            <a:endParaRPr lang="en-IE"/>
          </a:p>
        </p:txBody>
      </p:sp>
    </p:spTree>
    <p:extLst>
      <p:ext uri="{BB962C8B-B14F-4D97-AF65-F5344CB8AC3E}">
        <p14:creationId xmlns:p14="http://schemas.microsoft.com/office/powerpoint/2010/main" val="42888471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2A550-6605-2906-8AED-19F15B69DB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F91B31-C3F7-3B06-F1F6-445066268C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2481BC-F1BA-045F-3DEF-B2C688439EC0}"/>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C2ADB80-5C88-B522-E3B8-DE673E89B9D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C92FC010-8F63-4C0A-1B11-5C4937707F71}"/>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034464A6-EA5B-1B9E-24E7-A275D5365075}"/>
              </a:ext>
            </a:extLst>
          </p:cNvPr>
          <p:cNvSpPr>
            <a:spLocks noGrp="1"/>
          </p:cNvSpPr>
          <p:nvPr>
            <p:ph type="sldNum" sz="quarter" idx="12"/>
          </p:nvPr>
        </p:nvSpPr>
        <p:spPr/>
        <p:txBody>
          <a:bodyPr/>
          <a:lstStyle/>
          <a:p>
            <a:fld id="{EDF0A2F2-EB33-4162-89FE-5EB1BF7A693A}" type="slidenum">
              <a:rPr lang="en-IE" smtClean="0"/>
              <a:t>62</a:t>
            </a:fld>
            <a:endParaRPr lang="en-IE"/>
          </a:p>
        </p:txBody>
      </p:sp>
    </p:spTree>
    <p:extLst>
      <p:ext uri="{BB962C8B-B14F-4D97-AF65-F5344CB8AC3E}">
        <p14:creationId xmlns:p14="http://schemas.microsoft.com/office/powerpoint/2010/main" val="25266318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C270-695B-FB8F-AF6A-F3B2AD765C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8FF30D-1A47-3A99-A670-685F150600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9EFF27-1ABF-6C37-DCD8-63EA293CE7B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8D9D853-5CC8-B842-B3E5-CDAB7A7CFA6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CEF6A638-2C0B-6DE0-38DA-1DFE0389991E}"/>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385BEEF1-CE32-40EB-8671-11C0A2A2B6FB}"/>
              </a:ext>
            </a:extLst>
          </p:cNvPr>
          <p:cNvSpPr>
            <a:spLocks noGrp="1"/>
          </p:cNvSpPr>
          <p:nvPr>
            <p:ph type="sldNum" sz="quarter" idx="12"/>
          </p:nvPr>
        </p:nvSpPr>
        <p:spPr/>
        <p:txBody>
          <a:bodyPr/>
          <a:lstStyle/>
          <a:p>
            <a:fld id="{EDF0A2F2-EB33-4162-89FE-5EB1BF7A693A}" type="slidenum">
              <a:rPr lang="en-IE" smtClean="0"/>
              <a:t>63</a:t>
            </a:fld>
            <a:endParaRPr lang="en-IE"/>
          </a:p>
        </p:txBody>
      </p:sp>
    </p:spTree>
    <p:extLst>
      <p:ext uri="{BB962C8B-B14F-4D97-AF65-F5344CB8AC3E}">
        <p14:creationId xmlns:p14="http://schemas.microsoft.com/office/powerpoint/2010/main" val="25244966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C316E-8AF4-4249-1323-16EF6C6C1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7E8E8-B960-AA1C-B38E-EE8EE821C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214D6-F171-E472-A287-03ACF2CDC8BC}"/>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66CA4B1-64C2-6BF2-858E-CF45A401205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4022439-4D59-03A3-D98C-DD2FB674738B}"/>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4DE46ACE-90FA-765F-CF4A-ADB8075D1ACE}"/>
              </a:ext>
            </a:extLst>
          </p:cNvPr>
          <p:cNvSpPr>
            <a:spLocks noGrp="1"/>
          </p:cNvSpPr>
          <p:nvPr>
            <p:ph type="sldNum" sz="quarter" idx="12"/>
          </p:nvPr>
        </p:nvSpPr>
        <p:spPr/>
        <p:txBody>
          <a:bodyPr/>
          <a:lstStyle/>
          <a:p>
            <a:fld id="{EDF0A2F2-EB33-4162-89FE-5EB1BF7A693A}" type="slidenum">
              <a:rPr lang="en-IE" smtClean="0"/>
              <a:t>64</a:t>
            </a:fld>
            <a:endParaRPr lang="en-IE"/>
          </a:p>
        </p:txBody>
      </p:sp>
    </p:spTree>
    <p:extLst>
      <p:ext uri="{BB962C8B-B14F-4D97-AF65-F5344CB8AC3E}">
        <p14:creationId xmlns:p14="http://schemas.microsoft.com/office/powerpoint/2010/main" val="13801224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p:cNvSpPr>
            <a:spLocks noGrp="1"/>
          </p:cNvSpPr>
          <p:nvPr>
            <p:ph type="sldNum" sz="quarter" idx="12"/>
          </p:nvPr>
        </p:nvSpPr>
        <p:spPr/>
        <p:txBody>
          <a:bodyPr/>
          <a:lstStyle/>
          <a:p>
            <a:fld id="{EDF0A2F2-EB33-4162-89FE-5EB1BF7A693A}" type="slidenum">
              <a:rPr lang="en-IE" smtClean="0"/>
              <a:t>65</a:t>
            </a:fld>
            <a:endParaRPr lang="en-IE"/>
          </a:p>
        </p:txBody>
      </p:sp>
    </p:spTree>
    <p:extLst>
      <p:ext uri="{BB962C8B-B14F-4D97-AF65-F5344CB8AC3E}">
        <p14:creationId xmlns:p14="http://schemas.microsoft.com/office/powerpoint/2010/main" val="15790157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31D0-B830-2345-55F0-2FF143586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638D3-DCC6-A749-28BD-E52382DA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2BDC-5C3A-D9F6-1125-BD879AC56BC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DA03F55-0CF2-7F37-EC26-6274D965EFE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692A62B-F686-897C-2216-2DA1650B3466}"/>
              </a:ext>
            </a:extLst>
          </p:cNvPr>
          <p:cNvSpPr>
            <a:spLocks noGrp="1"/>
          </p:cNvSpPr>
          <p:nvPr>
            <p:ph type="ftr" sz="quarter" idx="11"/>
            <p:custDataLst>
              <p:tags r:id="rId1"/>
            </p:custDataLst>
          </p:nvPr>
        </p:nvSpPr>
        <p:spPr>
          <a:xfrm>
            <a:off x="0" y="9430091"/>
            <a:ext cx="6797675" cy="498134"/>
          </a:xfrm>
        </p:spPr>
        <p:txBody>
          <a:bodyPr/>
          <a:lstStyle/>
          <a:p>
            <a:r>
              <a:rPr lang="en-US"/>
              <a:t>Central Bank of Ireland - PUBLIC</a:t>
            </a:r>
            <a:endParaRPr lang="en-IE"/>
          </a:p>
        </p:txBody>
      </p:sp>
      <p:sp>
        <p:nvSpPr>
          <p:cNvPr id="6" name="Slide Number Placeholder 5">
            <a:extLst>
              <a:ext uri="{FF2B5EF4-FFF2-40B4-BE49-F238E27FC236}">
                <a16:creationId xmlns:a16="http://schemas.microsoft.com/office/drawing/2014/main" id="{4D10EC5D-3ED0-0D2A-6D11-5F2C5A0327D7}"/>
              </a:ext>
            </a:extLst>
          </p:cNvPr>
          <p:cNvSpPr>
            <a:spLocks noGrp="1"/>
          </p:cNvSpPr>
          <p:nvPr>
            <p:ph type="sldNum" sz="quarter" idx="12"/>
          </p:nvPr>
        </p:nvSpPr>
        <p:spPr/>
        <p:txBody>
          <a:bodyPr/>
          <a:lstStyle/>
          <a:p>
            <a:fld id="{EDF0A2F2-EB33-4162-89FE-5EB1BF7A693A}" type="slidenum">
              <a:rPr lang="en-IE" smtClean="0"/>
              <a:t>66</a:t>
            </a:fld>
            <a:endParaRPr lang="en-IE"/>
          </a:p>
        </p:txBody>
      </p:sp>
    </p:spTree>
    <p:extLst>
      <p:ext uri="{BB962C8B-B14F-4D97-AF65-F5344CB8AC3E}">
        <p14:creationId xmlns:p14="http://schemas.microsoft.com/office/powerpoint/2010/main" val="1979480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42BF-AA00-F841-8625-515FB03C9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1AEF7-4562-EEE2-1A10-8600A3405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8BF0E-A01E-A1A0-7A2C-0B86F5F300C5}"/>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4FF9D1A-C098-72FB-3703-2372FC41430A}"/>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EBDF1A4-C04E-6256-2601-6D5FAB682C38}"/>
              </a:ext>
            </a:extLst>
          </p:cNvPr>
          <p:cNvSpPr>
            <a:spLocks noGrp="1"/>
          </p:cNvSpPr>
          <p:nvPr>
            <p:ph type="ftr" sz="quarter" idx="4"/>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D5968DA9-B610-526F-C45E-F2F4ED5846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94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18917-ED63-8561-8563-044468CDB4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4AA63A-1ED5-BF38-F396-F580E8A07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DBAA59-45F5-B7D3-D490-8B8FAA0E7B4D}"/>
              </a:ext>
            </a:extLst>
          </p:cNvPr>
          <p:cNvSpPr>
            <a:spLocks noGrp="1"/>
          </p:cNvSpPr>
          <p:nvPr>
            <p:ph type="body" idx="1"/>
          </p:nvPr>
        </p:nvSpPr>
        <p:spPr/>
        <p:txBody>
          <a:bodyPr/>
          <a:lstStyle/>
          <a:p>
            <a:r>
              <a:rPr lang="en-IE" dirty="0"/>
              <a:t>If you are a part of a group that has multiple institutions that are regulated by the Central Bank of Ireland then each individual institution must submit an REQ. </a:t>
            </a:r>
          </a:p>
        </p:txBody>
      </p:sp>
      <p:sp>
        <p:nvSpPr>
          <p:cNvPr id="4" name="Header Placeholder 3">
            <a:extLst>
              <a:ext uri="{FF2B5EF4-FFF2-40B4-BE49-F238E27FC236}">
                <a16:creationId xmlns:a16="http://schemas.microsoft.com/office/drawing/2014/main" id="{B9E1BEC0-71F9-91B4-7F98-4E8178061CDF}"/>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DF32D82-7316-BC46-D04E-2E2893705212}"/>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strike="noStrike" kern="1200" cap="none" spc="0" normalizeH="0" baseline="0" noProof="0">
                <a:ln>
                  <a:noFill/>
                </a:ln>
                <a:effectLst/>
                <a:uLnTx/>
                <a:uFillTx/>
                <a:latin typeface="Times New Roman" panose="02020603050405020304" pitchFamily="18" charset="0"/>
                <a:ea typeface="+mn-ea"/>
                <a:cs typeface="+mn-cs"/>
              </a:rPr>
              <a:t>Central Bank of Ireland - PUBLIC</a:t>
            </a:r>
            <a:endParaRPr kumimoji="0" lang="en-IE" sz="1200" strike="noStrike" kern="1200" cap="none" spc="0" normalizeH="0" baseline="0" noProof="0">
              <a:ln>
                <a:noFill/>
              </a:ln>
              <a:effectLst/>
              <a:uLnTx/>
              <a:uFillTx/>
              <a:latin typeface="Times New Roman" panose="02020603050405020304" pitchFamily="18" charset="0"/>
              <a:ea typeface="+mn-ea"/>
              <a:cs typeface="+mn-cs"/>
            </a:endParaRPr>
          </a:p>
        </p:txBody>
      </p:sp>
      <p:sp>
        <p:nvSpPr>
          <p:cNvPr id="6" name="Slide Number Placeholder 5">
            <a:extLst>
              <a:ext uri="{FF2B5EF4-FFF2-40B4-BE49-F238E27FC236}">
                <a16:creationId xmlns:a16="http://schemas.microsoft.com/office/drawing/2014/main" id="{4EDAA520-E1EC-080D-FE07-14725219CE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8539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1716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sp>
        <p:nvSpPr>
          <p:cNvPr id="8" name="Rectangle 1"/>
          <p:cNvSpPr/>
          <p:nvPr userDrawn="1"/>
        </p:nvSpPr>
        <p:spPr>
          <a:xfrm>
            <a:off x="0" y="2831552"/>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07469"/>
            <a:ext cx="7225398" cy="725864"/>
          </a:xfrm>
        </p:spPr>
        <p:txBody>
          <a:bodyPr anchor="b">
            <a:noAutofit/>
          </a:bodyPr>
          <a:lstStyle>
            <a:lvl1pPr>
              <a:defRPr sz="4500">
                <a:solidFill>
                  <a:schemeClr val="bg1"/>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3"/>
            <a:ext cx="7225398" cy="846439"/>
          </a:xfrm>
        </p:spPr>
        <p:txBody>
          <a:bodyPr>
            <a:noAutofit/>
          </a:bodyPr>
          <a:lstStyle>
            <a:lvl1pPr marL="0" indent="0">
              <a:lnSpc>
                <a:spcPct val="90000"/>
              </a:lnSpc>
              <a:buNone/>
              <a:defRPr sz="2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29984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sp>
        <p:nvSpPr>
          <p:cNvPr id="8" name="Rectangle 1"/>
          <p:cNvSpPr/>
          <p:nvPr userDrawn="1"/>
        </p:nvSpPr>
        <p:spPr>
          <a:xfrm>
            <a:off x="0" y="2823625"/>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23967"/>
            <a:ext cx="7385884" cy="709367"/>
          </a:xfrm>
        </p:spPr>
        <p:txBody>
          <a:bodyPr anchor="b">
            <a:noAutofit/>
          </a:bodyPr>
          <a:lstStyle>
            <a:lvl1pPr>
              <a:defRPr sz="4500">
                <a:solidFill>
                  <a:schemeClr val="bg2"/>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4"/>
            <a:ext cx="7385884" cy="827202"/>
          </a:xfrm>
        </p:spPr>
        <p:txBody>
          <a:bodyPr>
            <a:noAutofit/>
          </a:bodyPr>
          <a:lstStyle>
            <a:lvl1pPr marL="0" indent="0">
              <a:lnSpc>
                <a:spcPct val="90000"/>
              </a:lnSpc>
              <a:buNone/>
              <a:defRPr sz="2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90812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lit Slide (Quote)">
    <p:spTree>
      <p:nvGrpSpPr>
        <p:cNvPr id="1" name=""/>
        <p:cNvGrpSpPr/>
        <p:nvPr/>
      </p:nvGrpSpPr>
      <p:grpSpPr>
        <a:xfrm>
          <a:off x="0" y="0"/>
          <a:ext cx="0" cy="0"/>
          <a:chOff x="0" y="0"/>
          <a:chExt cx="0" cy="0"/>
        </a:xfrm>
      </p:grpSpPr>
      <p:sp>
        <p:nvSpPr>
          <p:cNvPr id="9" name="Rectangle 2"/>
          <p:cNvSpPr/>
          <p:nvPr userDrawn="1"/>
        </p:nvSpPr>
        <p:spPr>
          <a:xfrm>
            <a:off x="5301673" y="-9236"/>
            <a:ext cx="6890327" cy="6867236"/>
          </a:xfrm>
          <a:custGeom>
            <a:avLst/>
            <a:gdLst>
              <a:gd name="connsiteX0" fmla="*/ 0 w 5975927"/>
              <a:gd name="connsiteY0" fmla="*/ 0 h 6858000"/>
              <a:gd name="connsiteX1" fmla="*/ 5975927 w 5975927"/>
              <a:gd name="connsiteY1" fmla="*/ 0 h 6858000"/>
              <a:gd name="connsiteX2" fmla="*/ 5975927 w 5975927"/>
              <a:gd name="connsiteY2" fmla="*/ 6858000 h 6858000"/>
              <a:gd name="connsiteX3" fmla="*/ 0 w 5975927"/>
              <a:gd name="connsiteY3" fmla="*/ 6858000 h 6858000"/>
              <a:gd name="connsiteX4" fmla="*/ 0 w 5975927"/>
              <a:gd name="connsiteY4" fmla="*/ 0 h 6858000"/>
              <a:gd name="connsiteX0" fmla="*/ 1524000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1524000 w 5975927"/>
              <a:gd name="connsiteY4" fmla="*/ 0 h 6867236"/>
              <a:gd name="connsiteX0" fmla="*/ 991661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991661 w 5975927"/>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5927" h="6867236">
                <a:moveTo>
                  <a:pt x="991661" y="0"/>
                </a:moveTo>
                <a:lnTo>
                  <a:pt x="5975927" y="9236"/>
                </a:lnTo>
                <a:lnTo>
                  <a:pt x="5975927" y="6867236"/>
                </a:lnTo>
                <a:lnTo>
                  <a:pt x="0" y="6867236"/>
                </a:lnTo>
                <a:lnTo>
                  <a:pt x="9916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noFill/>
              </a:ln>
              <a:solidFill>
                <a:schemeClr val="bg1"/>
              </a:solidFill>
            </a:endParaRPr>
          </a:p>
        </p:txBody>
      </p:sp>
      <p:sp>
        <p:nvSpPr>
          <p:cNvPr id="5" name="Text Placeholder 4"/>
          <p:cNvSpPr>
            <a:spLocks noGrp="1"/>
          </p:cNvSpPr>
          <p:nvPr>
            <p:ph type="body" sz="quarter" idx="26" hasCustomPrompt="1"/>
          </p:nvPr>
        </p:nvSpPr>
        <p:spPr>
          <a:xfrm>
            <a:off x="7137399" y="666749"/>
            <a:ext cx="4664075" cy="5130799"/>
          </a:xfrm>
        </p:spPr>
        <p:txBody>
          <a:bodyPr>
            <a:normAutofit/>
          </a:bodyPr>
          <a:lstStyle>
            <a:lvl1pPr marL="0" indent="0">
              <a:lnSpc>
                <a:spcPct val="90000"/>
              </a:lnSpc>
              <a:buNone/>
              <a:defRPr sz="3600" b="1">
                <a:solidFill>
                  <a:schemeClr val="tx2"/>
                </a:solidFill>
              </a:defRPr>
            </a:lvl1pPr>
          </a:lstStyle>
          <a:p>
            <a:pPr lvl="0"/>
            <a:r>
              <a:rPr lang="en-IE" dirty="0"/>
              <a:t>“Insert Quote”</a:t>
            </a:r>
          </a:p>
        </p:txBody>
      </p:sp>
      <p:sp>
        <p:nvSpPr>
          <p:cNvPr id="3" name="Text Placeholder 2"/>
          <p:cNvSpPr>
            <a:spLocks noGrp="1"/>
          </p:cNvSpPr>
          <p:nvPr>
            <p:ph type="body" idx="1" hasCustomPrompt="1"/>
          </p:nvPr>
        </p:nvSpPr>
        <p:spPr>
          <a:xfrm>
            <a:off x="482600" y="506881"/>
            <a:ext cx="4664075" cy="367496"/>
          </a:xfrm>
        </p:spPr>
        <p:txBody>
          <a:bodyPr tIns="72000" bIns="90000" anchor="ctr">
            <a:noAutofit/>
          </a:bodyPr>
          <a:lstStyle>
            <a:lvl1pPr marL="0" indent="0">
              <a:buNone/>
              <a:defRPr sz="26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Insert Text</a:t>
            </a:r>
          </a:p>
        </p:txBody>
      </p:sp>
      <p:sp>
        <p:nvSpPr>
          <p:cNvPr id="8" name="Text Placeholder 7"/>
          <p:cNvSpPr>
            <a:spLocks noGrp="1"/>
          </p:cNvSpPr>
          <p:nvPr>
            <p:ph type="body" sz="quarter" idx="25" hasCustomPrompt="1"/>
          </p:nvPr>
        </p:nvSpPr>
        <p:spPr>
          <a:xfrm>
            <a:off x="482600" y="1230312"/>
            <a:ext cx="4664075" cy="4567237"/>
          </a:xfrm>
        </p:spPr>
        <p:txBody>
          <a:bodyPr>
            <a:noAutofit/>
          </a:bodyPr>
          <a:lstStyle>
            <a:lvl1pPr>
              <a:defRPr/>
            </a:lvl1pPr>
          </a:lstStyle>
          <a:p>
            <a:pPr lvl="0"/>
            <a:r>
              <a:rPr lang="en-US" dirty="0"/>
              <a:t>Insert Text</a:t>
            </a:r>
            <a:endParaRPr lang="en-IE"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1889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70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urquo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4096" y="0"/>
            <a:ext cx="4755384" cy="6858000"/>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tx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92499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7" name="Text Placeholder 6"/>
          <p:cNvSpPr>
            <a:spLocks noGrp="1"/>
          </p:cNvSpPr>
          <p:nvPr>
            <p:ph type="body" sz="quarter" idx="10" hasCustomPrompt="1"/>
          </p:nvPr>
        </p:nvSpPr>
        <p:spPr>
          <a:xfrm>
            <a:off x="483288" y="1291036"/>
            <a:ext cx="8811634"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74503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4" name="Content Placeholder 2"/>
          <p:cNvSpPr>
            <a:spLocks noGrp="1"/>
          </p:cNvSpPr>
          <p:nvPr>
            <p:ph idx="10" hasCustomPrompt="1"/>
          </p:nvPr>
        </p:nvSpPr>
        <p:spPr>
          <a:xfrm>
            <a:off x="4351921" y="1291036"/>
            <a:ext cx="7289218" cy="4506617"/>
          </a:xfrm>
        </p:spPr>
        <p:txBody>
          <a:bodyPr/>
          <a:lstStyle>
            <a:lvl1pPr>
              <a:lnSpc>
                <a:spcPct val="110000"/>
              </a:lnSpc>
              <a:defRPr baseline="0"/>
            </a:lvl1pPr>
          </a:lstStyle>
          <a:p>
            <a:pPr lvl="0"/>
            <a:r>
              <a:rPr lang="en-US" dirty="0"/>
              <a:t>Insert Text</a:t>
            </a:r>
            <a:endParaRPr lang="en-IE" dirty="0"/>
          </a:p>
        </p:txBody>
      </p:sp>
      <p:sp>
        <p:nvSpPr>
          <p:cNvPr id="6" name="Text Placeholder 5"/>
          <p:cNvSpPr>
            <a:spLocks noGrp="1"/>
          </p:cNvSpPr>
          <p:nvPr>
            <p:ph type="body" sz="quarter" idx="11" hasCustomPrompt="1"/>
          </p:nvPr>
        </p:nvSpPr>
        <p:spPr>
          <a:xfrm>
            <a:off x="483288" y="1291036"/>
            <a:ext cx="3622675"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324518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3">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Insert Heading</a:t>
            </a:r>
            <a:endParaRPr lang="en-IE" dirty="0"/>
          </a:p>
        </p:txBody>
      </p:sp>
      <p:sp>
        <p:nvSpPr>
          <p:cNvPr id="3" name="Content Placeholder 2"/>
          <p:cNvSpPr>
            <a:spLocks noGrp="1"/>
          </p:cNvSpPr>
          <p:nvPr>
            <p:ph idx="1" hasCustomPrompt="1"/>
          </p:nvPr>
        </p:nvSpPr>
        <p:spPr>
          <a:xfrm>
            <a:off x="6167535" y="1291036"/>
            <a:ext cx="5473604" cy="4506617"/>
          </a:xfrm>
        </p:spPr>
        <p:txBody>
          <a:bodyPr/>
          <a:lstStyle>
            <a:lvl1pPr>
              <a:lnSpc>
                <a:spcPct val="110000"/>
              </a:lnSpc>
              <a:defRPr/>
            </a:lvl1pPr>
          </a:lstStyle>
          <a:p>
            <a:pPr lvl="0"/>
            <a:r>
              <a:rPr lang="en-US" dirty="0"/>
              <a:t>Insert Text</a:t>
            </a:r>
            <a:endParaRPr lang="en-IE" dirty="0"/>
          </a:p>
        </p:txBody>
      </p:sp>
      <p:sp>
        <p:nvSpPr>
          <p:cNvPr id="4" name="Content Placeholder 2"/>
          <p:cNvSpPr>
            <a:spLocks noGrp="1"/>
          </p:cNvSpPr>
          <p:nvPr>
            <p:ph idx="10" hasCustomPrompt="1"/>
          </p:nvPr>
        </p:nvSpPr>
        <p:spPr>
          <a:xfrm>
            <a:off x="483288" y="1291036"/>
            <a:ext cx="5473604" cy="4506617"/>
          </a:xfrm>
        </p:spPr>
        <p:txBody>
          <a:bodyPr/>
          <a:lstStyle>
            <a:lvl1pPr>
              <a:lnSpc>
                <a:spcPct val="110000"/>
              </a:lnSpc>
              <a:defRPr baseline="0"/>
            </a:lvl1pPr>
          </a:lstStyle>
          <a:p>
            <a:pPr lvl="0"/>
            <a:r>
              <a:rPr lang="en-US" dirty="0"/>
              <a:t>Insert Text</a:t>
            </a:r>
            <a:endParaRPr lang="en-IE" dirty="0"/>
          </a:p>
        </p:txBody>
      </p:sp>
    </p:spTree>
    <p:extLst>
      <p:ext uri="{BB962C8B-B14F-4D97-AF65-F5344CB8AC3E}">
        <p14:creationId xmlns:p14="http://schemas.microsoft.com/office/powerpoint/2010/main" val="33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p:nvPr>
        </p:nvSpPr>
        <p:spPr>
          <a:xfrm>
            <a:off x="483288" y="1291035"/>
            <a:ext cx="5515860"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175059" y="1291034"/>
            <a:ext cx="5466080" cy="435189"/>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15"/>
          <p:cNvSpPr>
            <a:spLocks noGrp="1"/>
          </p:cNvSpPr>
          <p:nvPr>
            <p:ph type="body" sz="quarter" idx="10" hasCustomPrompt="1"/>
          </p:nvPr>
        </p:nvSpPr>
        <p:spPr>
          <a:xfrm>
            <a:off x="483288" y="1853307"/>
            <a:ext cx="5515860" cy="3944243"/>
          </a:xfrm>
        </p:spPr>
        <p:txBody>
          <a:bodyPr/>
          <a:lstStyle>
            <a:lvl1pPr>
              <a:lnSpc>
                <a:spcPct val="110000"/>
              </a:lnSpc>
              <a:defRPr/>
            </a:lvl1pPr>
          </a:lstStyle>
          <a:p>
            <a:pPr lvl="0"/>
            <a:r>
              <a:rPr lang="en-US" dirty="0"/>
              <a:t>Insert Text</a:t>
            </a:r>
            <a:endParaRPr lang="en-IE" dirty="0"/>
          </a:p>
        </p:txBody>
      </p:sp>
      <p:sp>
        <p:nvSpPr>
          <p:cNvPr id="18" name="Text Placeholder 17"/>
          <p:cNvSpPr>
            <a:spLocks noGrp="1"/>
          </p:cNvSpPr>
          <p:nvPr>
            <p:ph type="body" sz="quarter" idx="11" hasCustomPrompt="1"/>
          </p:nvPr>
        </p:nvSpPr>
        <p:spPr>
          <a:xfrm>
            <a:off x="6175059" y="1852613"/>
            <a:ext cx="5466080" cy="394493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1621968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5">
    <p:spTree>
      <p:nvGrpSpPr>
        <p:cNvPr id="1" name=""/>
        <p:cNvGrpSpPr/>
        <p:nvPr/>
      </p:nvGrpSpPr>
      <p:grpSpPr>
        <a:xfrm>
          <a:off x="0" y="0"/>
          <a:ext cx="0" cy="0"/>
          <a:chOff x="0" y="0"/>
          <a:chExt cx="0" cy="0"/>
        </a:xfrm>
      </p:grpSpPr>
      <p:sp>
        <p:nvSpPr>
          <p:cNvPr id="6" name="Content Placeholder 5"/>
          <p:cNvSpPr>
            <a:spLocks noGrp="1"/>
          </p:cNvSpPr>
          <p:nvPr>
            <p:ph sz="quarter" idx="12" hasCustomPrompt="1"/>
          </p:nvPr>
        </p:nvSpPr>
        <p:spPr>
          <a:xfrm>
            <a:off x="4383937" y="1291037"/>
            <a:ext cx="7257201" cy="4506514"/>
          </a:xfrm>
        </p:spPr>
        <p:txBody>
          <a:bodyPr/>
          <a:lstStyle>
            <a:lvl1pPr>
              <a:lnSpc>
                <a:spcPct val="100000"/>
              </a:lnSpc>
              <a:defRPr/>
            </a:lvl1pPr>
          </a:lstStyle>
          <a:p>
            <a:pPr lvl="0"/>
            <a:r>
              <a:rPr lang="en-US" dirty="0"/>
              <a:t>Insert Image or Graphic</a:t>
            </a:r>
            <a:endParaRPr lang="en-IE" dirty="0"/>
          </a:p>
        </p:txBody>
      </p:sp>
      <p:sp>
        <p:nvSpPr>
          <p:cNvPr id="16" name="Text Placeholder 15"/>
          <p:cNvSpPr>
            <a:spLocks noGrp="1"/>
          </p:cNvSpPr>
          <p:nvPr>
            <p:ph type="body" sz="quarter" idx="10" hasCustomPrompt="1"/>
          </p:nvPr>
        </p:nvSpPr>
        <p:spPr>
          <a:xfrm>
            <a:off x="483288" y="1853307"/>
            <a:ext cx="3629203" cy="3944243"/>
          </a:xfrm>
        </p:spPr>
        <p:txBody>
          <a:bodyPr/>
          <a:lstStyle>
            <a:lvl1pPr>
              <a:lnSpc>
                <a:spcPct val="100000"/>
              </a:lnSpc>
              <a:defRPr/>
            </a:lvl1pPr>
          </a:lstStyle>
          <a:p>
            <a:pPr lvl="0"/>
            <a:r>
              <a:rPr lang="en-US" dirty="0"/>
              <a:t>Insert Text</a:t>
            </a:r>
            <a:endParaRPr lang="en-IE" dirty="0"/>
          </a:p>
        </p:txBody>
      </p:sp>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hasCustomPrompt="1"/>
          </p:nvPr>
        </p:nvSpPr>
        <p:spPr>
          <a:xfrm>
            <a:off x="492182" y="1291036"/>
            <a:ext cx="3604301"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Insert Text</a:t>
            </a:r>
          </a:p>
        </p:txBody>
      </p:sp>
    </p:spTree>
    <p:extLst>
      <p:ext uri="{BB962C8B-B14F-4D97-AF65-F5344CB8AC3E}">
        <p14:creationId xmlns:p14="http://schemas.microsoft.com/office/powerpoint/2010/main" val="406101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Tree>
    <p:extLst>
      <p:ext uri="{BB962C8B-B14F-4D97-AF65-F5344CB8AC3E}">
        <p14:creationId xmlns:p14="http://schemas.microsoft.com/office/powerpoint/2010/main" val="227655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2009362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6413"/>
      </p:ext>
    </p:extLst>
  </p:cSld>
  <p:clrMap bg1="lt1" tx1="dk1" bg2="lt2" tx2="dk2" accent1="accent1" accent2="accent2" accent3="accent3" accent4="accent4" accent5="accent5" accent6="accent6" hlink="hlink" folHlink="folHlink"/>
  <p:sldLayoutIdLst>
    <p:sldLayoutId id="2147483669" r:id="rId1"/>
    <p:sldLayoutId id="21474837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
        <p:nvSpPr>
          <p:cNvPr id="2" name="Title Placeholder 1"/>
          <p:cNvSpPr>
            <a:spLocks noGrp="1"/>
          </p:cNvSpPr>
          <p:nvPr>
            <p:ph type="title"/>
          </p:nvPr>
        </p:nvSpPr>
        <p:spPr>
          <a:xfrm>
            <a:off x="483287" y="501952"/>
            <a:ext cx="8072883" cy="372424"/>
          </a:xfrm>
          <a:prstGeom prst="rect">
            <a:avLst/>
          </a:prstGeom>
        </p:spPr>
        <p:txBody>
          <a:bodyPr vert="horz" lIns="91440" tIns="45720" rIns="91440" bIns="45720" rtlCol="0" anchor="ctr">
            <a:noAutofit/>
          </a:bodyPr>
          <a:lstStyle/>
          <a:p>
            <a:r>
              <a:rPr lang="en-US" dirty="0"/>
              <a:t>Heading</a:t>
            </a:r>
            <a:endParaRPr lang="en-IE" dirty="0"/>
          </a:p>
        </p:txBody>
      </p:sp>
      <p:sp>
        <p:nvSpPr>
          <p:cNvPr id="3" name="Text Placeholder 2"/>
          <p:cNvSpPr>
            <a:spLocks noGrp="1"/>
          </p:cNvSpPr>
          <p:nvPr>
            <p:ph type="body" idx="1"/>
          </p:nvPr>
        </p:nvSpPr>
        <p:spPr>
          <a:xfrm>
            <a:off x="483288" y="1291036"/>
            <a:ext cx="8811634" cy="450661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0" name="Rectangle 6"/>
          <p:cNvSpPr/>
          <p:nvPr userDrawn="1"/>
        </p:nvSpPr>
        <p:spPr>
          <a:xfrm>
            <a:off x="9007903" y="0"/>
            <a:ext cx="3184097" cy="596466"/>
          </a:xfrm>
          <a:custGeom>
            <a:avLst/>
            <a:gdLst>
              <a:gd name="connsiteX0" fmla="*/ 0 w 4654163"/>
              <a:gd name="connsiteY0" fmla="*/ 0 h 596466"/>
              <a:gd name="connsiteX1" fmla="*/ 4654163 w 4654163"/>
              <a:gd name="connsiteY1" fmla="*/ 0 h 596466"/>
              <a:gd name="connsiteX2" fmla="*/ 4654163 w 4654163"/>
              <a:gd name="connsiteY2" fmla="*/ 596466 h 596466"/>
              <a:gd name="connsiteX3" fmla="*/ 0 w 4654163"/>
              <a:gd name="connsiteY3" fmla="*/ 596466 h 596466"/>
              <a:gd name="connsiteX4" fmla="*/ 0 w 4654163"/>
              <a:gd name="connsiteY4" fmla="*/ 0 h 596466"/>
              <a:gd name="connsiteX0" fmla="*/ 0 w 4654163"/>
              <a:gd name="connsiteY0" fmla="*/ 0 h 596466"/>
              <a:gd name="connsiteX1" fmla="*/ 4654163 w 4654163"/>
              <a:gd name="connsiteY1" fmla="*/ 0 h 596466"/>
              <a:gd name="connsiteX2" fmla="*/ 4654163 w 4654163"/>
              <a:gd name="connsiteY2" fmla="*/ 596466 h 596466"/>
              <a:gd name="connsiteX3" fmla="*/ 429371 w 4654163"/>
              <a:gd name="connsiteY3" fmla="*/ 596466 h 596466"/>
              <a:gd name="connsiteX4" fmla="*/ 0 w 4654163"/>
              <a:gd name="connsiteY4" fmla="*/ 0 h 5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4163" h="596466">
                <a:moveTo>
                  <a:pt x="0" y="0"/>
                </a:moveTo>
                <a:lnTo>
                  <a:pt x="4654163" y="0"/>
                </a:lnTo>
                <a:lnTo>
                  <a:pt x="4654163" y="596466"/>
                </a:lnTo>
                <a:lnTo>
                  <a:pt x="429371" y="59646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2"/>
              </a:solidFill>
            </a:endParaRPr>
          </a:p>
        </p:txBody>
      </p:sp>
      <p:sp>
        <p:nvSpPr>
          <p:cNvPr id="7" name="Slide Number Placeholder 5"/>
          <p:cNvSpPr txBox="1">
            <a:spLocks/>
          </p:cNvSpPr>
          <p:nvPr userDrawn="1"/>
        </p:nvSpPr>
        <p:spPr>
          <a:xfrm>
            <a:off x="10943260" y="6183152"/>
            <a:ext cx="958970" cy="365125"/>
          </a:xfrm>
          <a:prstGeom prst="rect">
            <a:avLst/>
          </a:prstGeom>
        </p:spPr>
        <p:txBody>
          <a:bodyPr vert="horz" lIns="91440" tIns="45720" rIns="91440" bIns="45720" rtlCol="0" anchor="ctr"/>
          <a:lstStyle>
            <a:defPPr>
              <a:defRPr lang="en-US"/>
            </a:defPPr>
            <a:lvl1pPr marL="0" algn="r" defTabSz="914400" rtl="0" eaLnBrk="1" latinLnBrk="0" hangingPunct="1">
              <a:defRPr sz="1800" b="1" kern="1200">
                <a:solidFill>
                  <a:schemeClr val="tx2"/>
                </a:solidFill>
                <a:latin typeface="Lato Black" panose="020F0A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84002B3-9723-4AFC-93DF-98F794CDE8B6}" type="slidenum">
              <a:rPr lang="en-IE" smtClean="0">
                <a:solidFill>
                  <a:schemeClr val="bg1"/>
                </a:solidFill>
              </a:rPr>
              <a:pPr/>
              <a:t>‹#›</a:t>
            </a:fld>
            <a:endParaRPr lang="en-IE" dirty="0">
              <a:solidFill>
                <a:schemeClr val="bg1"/>
              </a:solidFill>
            </a:endParaRPr>
          </a:p>
        </p:txBody>
      </p:sp>
    </p:spTree>
    <p:extLst>
      <p:ext uri="{BB962C8B-B14F-4D97-AF65-F5344CB8AC3E}">
        <p14:creationId xmlns:p14="http://schemas.microsoft.com/office/powerpoint/2010/main" val="3228901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64" r:id="rId7"/>
  </p:sldLayoutIdLst>
  <p:hf hdr="0" ftr="0" dt="0"/>
  <p:txStyles>
    <p:titleStyle>
      <a:lvl1pPr algn="l" defTabSz="914400" rtl="0" eaLnBrk="1" latinLnBrk="0" hangingPunct="1">
        <a:lnSpc>
          <a:spcPct val="90000"/>
        </a:lnSpc>
        <a:spcBef>
          <a:spcPct val="0"/>
        </a:spcBef>
        <a:buNone/>
        <a:defRPr sz="2600" b="1" kern="1200">
          <a:solidFill>
            <a:schemeClr val="bg1"/>
          </a:solidFill>
          <a:latin typeface="Lato" panose="020F0502020204030203" pitchFamily="34" charset="0"/>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62" y="355699"/>
            <a:ext cx="10515600" cy="417300"/>
          </a:xfrm>
          <a:prstGeom prst="rect">
            <a:avLst/>
          </a:prstGeom>
        </p:spPr>
        <p:txBody>
          <a:bodyPr vert="horz" lIns="91440" tIns="45720" rIns="91440" bIns="45720" rtlCol="0" anchor="ctr">
            <a:normAutofit/>
          </a:bodyPr>
          <a:lstStyle/>
          <a:p>
            <a:r>
              <a:rPr lang="en-US" dirty="0"/>
              <a:t>Heading</a:t>
            </a:r>
            <a:endParaRPr lang="en-IE" dirty="0"/>
          </a:p>
        </p:txBody>
      </p:sp>
      <p:sp>
        <p:nvSpPr>
          <p:cNvPr id="3" name="Text Placeholder 2"/>
          <p:cNvSpPr>
            <a:spLocks noGrp="1"/>
          </p:cNvSpPr>
          <p:nvPr>
            <p:ph type="body" idx="1"/>
          </p:nvPr>
        </p:nvSpPr>
        <p:spPr>
          <a:xfrm>
            <a:off x="485562" y="1571101"/>
            <a:ext cx="10515600" cy="421301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Tree>
    <p:extLst>
      <p:ext uri="{BB962C8B-B14F-4D97-AF65-F5344CB8AC3E}">
        <p14:creationId xmlns:p14="http://schemas.microsoft.com/office/powerpoint/2010/main" val="15198502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hf hdr="0" ftr="0" dt="0"/>
  <p:txStyles>
    <p:titleStyle>
      <a:lvl1pPr algn="l" defTabSz="914400" rtl="0" eaLnBrk="1" latinLnBrk="0" hangingPunct="1">
        <a:lnSpc>
          <a:spcPct val="90000"/>
        </a:lnSpc>
        <a:spcBef>
          <a:spcPct val="0"/>
        </a:spcBef>
        <a:buNone/>
        <a:defRPr sz="26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1.xml"/><Relationship Id="rId5" Type="http://schemas.openxmlformats.org/officeDocument/2006/relationships/image" Target="../media/image21.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hyperlink" Target="mailto:onlinereturns@centralbank.ie" TargetMode="External"/><Relationship Id="rId4" Type="http://schemas.openxmlformats.org/officeDocument/2006/relationships/hyperlink" Target="https://test-portal.centralbank.ie/"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hyperlink" Target="mailto:AML_Analytics@centralbank.ie"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hyperlink" Target="https://www.centralbank.ie/regulation/central-bank-portal/help/returns"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4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43.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5.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7.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9.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1.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55.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61.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5.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67.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71.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7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79.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7.svg"/><Relationship Id="rId4" Type="http://schemas.openxmlformats.org/officeDocument/2006/relationships/diagramData" Target="../diagrams/data1.xml"/><Relationship Id="rId9"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8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83.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ags" Target="../tags/tag8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87.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ags" Target="../tags/tag9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93.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ags" Target="../tags/tag95.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tags" Target="../tags/tag9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99.xm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9.sv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11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11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11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8.png"/><Relationship Id="rId5" Type="http://schemas.openxmlformats.org/officeDocument/2006/relationships/image" Target="../media/image11.sv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12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12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12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tags" Target="../tags/tag129.xml"/><Relationship Id="rId5" Type="http://schemas.openxmlformats.org/officeDocument/2006/relationships/image" Target="../media/image48.svg"/><Relationship Id="rId4" Type="http://schemas.openxmlformats.org/officeDocument/2006/relationships/image" Target="../media/image47.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tags" Target="../tags/tag131.xml"/><Relationship Id="rId5" Type="http://schemas.openxmlformats.org/officeDocument/2006/relationships/hyperlink" Target="mailto:AMLAnalytics@centralbank.ie" TargetMode="External"/><Relationship Id="rId4" Type="http://schemas.openxmlformats.org/officeDocument/2006/relationships/hyperlink" Target="https://www.centralbank.ie/regulation/anti-money-laundering-and-countering-the-financing-of-terrorism/sector-specific-ml-tf-risk-evaluation-questionnaire" TargetMode="Externa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13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7.xml"/><Relationship Id="rId7"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March 2026</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5" y="5771044"/>
            <a:ext cx="5061494"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Risk Evaluation Questionnaire</a:t>
            </a:r>
          </a:p>
        </p:txBody>
      </p:sp>
      <p:sp>
        <p:nvSpPr>
          <p:cNvPr id="15" name="Text Placeholder 14"/>
          <p:cNvSpPr>
            <a:spLocks noGrp="1"/>
          </p:cNvSpPr>
          <p:nvPr>
            <p:ph type="body" sz="quarter" idx="15"/>
          </p:nvPr>
        </p:nvSpPr>
        <p:spPr/>
        <p:txBody>
          <a:bodyPr/>
          <a:lstStyle/>
          <a:p>
            <a:r>
              <a:rPr lang="en-IE" dirty="0"/>
              <a:t>Investment Firms  </a:t>
            </a:r>
          </a:p>
          <a:p>
            <a:endParaRPr lang="en-IE" dirty="0"/>
          </a:p>
        </p:txBody>
      </p:sp>
      <p:sp>
        <p:nvSpPr>
          <p:cNvPr id="3" name="BJPseudoFooter">
            <a:extLst>
              <a:ext uri="{FF2B5EF4-FFF2-40B4-BE49-F238E27FC236}">
                <a16:creationId xmlns:a16="http://schemas.microsoft.com/office/drawing/2014/main" id="{98F4F78D-7FCA-0643-0E9A-FAF1439C06B5}"/>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924816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C7DA-321A-2181-8763-3EBA36FD82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3B6C345-BB44-9D6A-64D1-46C28C225575}"/>
              </a:ext>
            </a:extLst>
          </p:cNvPr>
          <p:cNvSpPr>
            <a:spLocks noGrp="1"/>
          </p:cNvSpPr>
          <p:nvPr>
            <p:ph type="title"/>
          </p:nvPr>
        </p:nvSpPr>
        <p:spPr/>
        <p:txBody>
          <a:bodyPr/>
          <a:lstStyle/>
          <a:p>
            <a:r>
              <a:rPr lang="en-IE" dirty="0"/>
              <a:t>Irish Data Only</a:t>
            </a:r>
          </a:p>
        </p:txBody>
      </p:sp>
      <p:sp>
        <p:nvSpPr>
          <p:cNvPr id="2" name="TextBox 1">
            <a:extLst>
              <a:ext uri="{FF2B5EF4-FFF2-40B4-BE49-F238E27FC236}">
                <a16:creationId xmlns:a16="http://schemas.microsoft.com/office/drawing/2014/main" id="{4D83DBD2-4B50-EB7A-9330-DC6A8D4C44D5}"/>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Rectangle: Diagonal Corners Rounded 25">
            <a:extLst>
              <a:ext uri="{FF2B5EF4-FFF2-40B4-BE49-F238E27FC236}">
                <a16:creationId xmlns:a16="http://schemas.microsoft.com/office/drawing/2014/main" id="{D1E3E0FF-F223-1632-D448-FC1C9D344892}"/>
              </a:ext>
            </a:extLst>
          </p:cNvPr>
          <p:cNvSpPr/>
          <p:nvPr/>
        </p:nvSpPr>
        <p:spPr>
          <a:xfrm flipH="1">
            <a:off x="709196" y="1971119"/>
            <a:ext cx="4610600" cy="1457881"/>
          </a:xfrm>
          <a:prstGeom prst="roundRect">
            <a:avLst/>
          </a:prstGeom>
          <a:solidFill>
            <a:srgbClr val="9EDCDA"/>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lvl="0" algn="ctr">
              <a:defRPr/>
            </a:pPr>
            <a:r>
              <a:rPr kumimoji="0" lang="en-US" sz="2200" b="1" i="0" u="none" strike="noStrike" kern="1200" cap="none" spc="0" normalizeH="0" baseline="0" noProof="0" dirty="0">
                <a:ln>
                  <a:noFill/>
                </a:ln>
                <a:solidFill>
                  <a:srgbClr val="09506C"/>
                </a:solidFill>
                <a:effectLst/>
                <a:uLnTx/>
                <a:uFillTx/>
                <a:latin typeface="Lato" panose="020F0502020204030203" pitchFamily="34" charset="0"/>
              </a:rPr>
              <a:t>Only data written </a:t>
            </a:r>
            <a:r>
              <a:rPr lang="en-US" sz="2200" b="1" dirty="0">
                <a:solidFill>
                  <a:srgbClr val="09506C"/>
                </a:solidFill>
                <a:latin typeface="Lato" panose="020F0502020204030203" pitchFamily="34" charset="0"/>
              </a:rPr>
              <a:t>from the Irish institution </a:t>
            </a:r>
            <a:r>
              <a:rPr kumimoji="0" lang="en-US" sz="2200" b="1" i="0" u="none" strike="noStrike" kern="1200" cap="none" spc="0" normalizeH="0" baseline="0" noProof="0" dirty="0">
                <a:ln>
                  <a:noFill/>
                </a:ln>
                <a:solidFill>
                  <a:srgbClr val="09506C"/>
                </a:solidFill>
                <a:effectLst/>
                <a:uLnTx/>
                <a:uFillTx/>
                <a:latin typeface="Lato" panose="020F0502020204030203" pitchFamily="34" charset="0"/>
              </a:rPr>
              <a:t>should be reported</a:t>
            </a:r>
            <a:endParaRPr kumimoji="0" lang="en-GB" sz="2200" b="1" i="0" u="none" strike="noStrike" kern="1200" cap="none" spc="0" normalizeH="0" baseline="0" noProof="0" dirty="0">
              <a:ln>
                <a:noFill/>
              </a:ln>
              <a:solidFill>
                <a:srgbClr val="09506C"/>
              </a:solidFill>
              <a:effectLst/>
              <a:uLnTx/>
              <a:uFillTx/>
              <a:latin typeface="Lato" panose="020F0502020204030203" pitchFamily="34" charset="0"/>
            </a:endParaRPr>
          </a:p>
        </p:txBody>
      </p:sp>
      <p:grpSp>
        <p:nvGrpSpPr>
          <p:cNvPr id="9" name="Group 8">
            <a:extLst>
              <a:ext uri="{FF2B5EF4-FFF2-40B4-BE49-F238E27FC236}">
                <a16:creationId xmlns:a16="http://schemas.microsoft.com/office/drawing/2014/main" id="{76160B86-14B3-361B-F9EE-AD42D7601CE3}"/>
              </a:ext>
            </a:extLst>
          </p:cNvPr>
          <p:cNvGrpSpPr/>
          <p:nvPr/>
        </p:nvGrpSpPr>
        <p:grpSpPr>
          <a:xfrm>
            <a:off x="6872205" y="1030895"/>
            <a:ext cx="3844553" cy="5200945"/>
            <a:chOff x="6633893" y="828527"/>
            <a:chExt cx="3844553" cy="5200945"/>
          </a:xfrm>
          <a:effectLst>
            <a:glow rad="76200">
              <a:schemeClr val="accent1">
                <a:alpha val="38000"/>
              </a:schemeClr>
            </a:glow>
          </a:effectLst>
        </p:grpSpPr>
        <p:pic>
          <p:nvPicPr>
            <p:cNvPr id="8" name="Picture 7">
              <a:extLst>
                <a:ext uri="{FF2B5EF4-FFF2-40B4-BE49-F238E27FC236}">
                  <a16:creationId xmlns:a16="http://schemas.microsoft.com/office/drawing/2014/main" id="{75BB3EA0-3358-8C40-09FC-9A12B842DBCE}"/>
                </a:ext>
              </a:extLst>
            </p:cNvPr>
            <p:cNvPicPr>
              <a:picLocks noChangeAspect="1"/>
            </p:cNvPicPr>
            <p:nvPr/>
          </p:nvPicPr>
          <p:blipFill>
            <a:blip r:embed="rId4"/>
            <a:stretch>
              <a:fillRect/>
            </a:stretch>
          </p:blipFill>
          <p:spPr>
            <a:xfrm>
              <a:off x="6633893" y="828527"/>
              <a:ext cx="3844553" cy="5200945"/>
            </a:xfrm>
            <a:prstGeom prst="rect">
              <a:avLst/>
            </a:prstGeom>
          </p:spPr>
        </p:pic>
        <p:pic>
          <p:nvPicPr>
            <p:cNvPr id="22" name="Picture 21">
              <a:extLst>
                <a:ext uri="{FF2B5EF4-FFF2-40B4-BE49-F238E27FC236}">
                  <a16:creationId xmlns:a16="http://schemas.microsoft.com/office/drawing/2014/main" id="{4CB7EAB3-2E3A-5F70-BD84-5199A36F3EB0}"/>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275368" y="3117932"/>
              <a:ext cx="726832" cy="726832"/>
            </a:xfrm>
            <a:prstGeom prst="rect">
              <a:avLst/>
            </a:prstGeom>
          </p:spPr>
        </p:pic>
      </p:grpSp>
      <p:sp>
        <p:nvSpPr>
          <p:cNvPr id="4" name="BJPseudoFooter">
            <a:extLst>
              <a:ext uri="{FF2B5EF4-FFF2-40B4-BE49-F238E27FC236}">
                <a16:creationId xmlns:a16="http://schemas.microsoft.com/office/drawing/2014/main" id="{8EA6A32F-8FE6-FA5E-94E4-78055EE4A26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709897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7096B-E522-26F3-85C2-DAC70ED2DE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8559711-4198-B704-CB1E-F81B59FC2E21}"/>
              </a:ext>
            </a:extLst>
          </p:cNvPr>
          <p:cNvSpPr>
            <a:spLocks noGrp="1"/>
          </p:cNvSpPr>
          <p:nvPr>
            <p:ph type="title"/>
          </p:nvPr>
        </p:nvSpPr>
        <p:spPr>
          <a:xfrm>
            <a:off x="350138" y="369332"/>
            <a:ext cx="8728548" cy="936954"/>
          </a:xfrm>
        </p:spPr>
        <p:txBody>
          <a:bodyPr/>
          <a:lstStyle/>
          <a:p>
            <a:r>
              <a:rPr lang="en-IE" dirty="0"/>
              <a:t>Except for Sections 8.2.3 International Presence and 8.4.16 Group Wide AML/CFT Framework</a:t>
            </a:r>
            <a:br>
              <a:rPr lang="en-IE" dirty="0"/>
            </a:br>
            <a:endParaRPr lang="en-IE" dirty="0"/>
          </a:p>
        </p:txBody>
      </p:sp>
      <p:sp>
        <p:nvSpPr>
          <p:cNvPr id="2" name="TextBox 1">
            <a:extLst>
              <a:ext uri="{FF2B5EF4-FFF2-40B4-BE49-F238E27FC236}">
                <a16:creationId xmlns:a16="http://schemas.microsoft.com/office/drawing/2014/main" id="{F2686E02-481E-0816-5327-F8B0BAC291BD}"/>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14" name="Picture 13" descr="A screenshot of a computer&#10;&#10;AI-generated content may be incorrect.">
            <a:extLst>
              <a:ext uri="{FF2B5EF4-FFF2-40B4-BE49-F238E27FC236}">
                <a16:creationId xmlns:a16="http://schemas.microsoft.com/office/drawing/2014/main" id="{7E4C43A8-FB80-8037-AE44-296ABA07ACFE}"/>
              </a:ext>
            </a:extLst>
          </p:cNvPr>
          <p:cNvPicPr>
            <a:picLocks noChangeAspect="1"/>
          </p:cNvPicPr>
          <p:nvPr/>
        </p:nvPicPr>
        <p:blipFill>
          <a:blip r:embed="rId4"/>
          <a:stretch>
            <a:fillRect/>
          </a:stretch>
        </p:blipFill>
        <p:spPr>
          <a:xfrm>
            <a:off x="3112245" y="1458686"/>
            <a:ext cx="6402141" cy="5122315"/>
          </a:xfrm>
          <a:prstGeom prst="rect">
            <a:avLst/>
          </a:prstGeom>
        </p:spPr>
      </p:pic>
      <p:sp>
        <p:nvSpPr>
          <p:cNvPr id="4" name="BJPseudoFooter">
            <a:extLst>
              <a:ext uri="{FF2B5EF4-FFF2-40B4-BE49-F238E27FC236}">
                <a16:creationId xmlns:a16="http://schemas.microsoft.com/office/drawing/2014/main" id="{71DC867F-469C-CF51-D576-AAAC55A6BAB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788182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A695-C63E-C392-3ACA-0012C936C36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D01727-D7CC-BD57-AAF9-FB1ABEA0418E}"/>
              </a:ext>
            </a:extLst>
          </p:cNvPr>
          <p:cNvSpPr>
            <a:spLocks noGrp="1"/>
          </p:cNvSpPr>
          <p:nvPr>
            <p:ph type="title"/>
          </p:nvPr>
        </p:nvSpPr>
        <p:spPr>
          <a:xfrm>
            <a:off x="350138" y="369332"/>
            <a:ext cx="8728548" cy="936954"/>
          </a:xfrm>
        </p:spPr>
        <p:txBody>
          <a:bodyPr/>
          <a:lstStyle/>
          <a:p>
            <a:r>
              <a:rPr lang="en-IE" dirty="0"/>
              <a:t>8.2.3 and 8.4.16 to be aggregated for all EEA business for EEA Group Parents and Stand alone entities</a:t>
            </a:r>
          </a:p>
        </p:txBody>
      </p:sp>
      <p:sp>
        <p:nvSpPr>
          <p:cNvPr id="2" name="TextBox 1">
            <a:extLst>
              <a:ext uri="{FF2B5EF4-FFF2-40B4-BE49-F238E27FC236}">
                <a16:creationId xmlns:a16="http://schemas.microsoft.com/office/drawing/2014/main" id="{F8EED047-D861-A42C-2CBA-AA48BC841A6B}"/>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2" name="Picture 21" descr="A screenshot of a group structure&#10;&#10;AI-generated content may be incorrect.">
            <a:extLst>
              <a:ext uri="{FF2B5EF4-FFF2-40B4-BE49-F238E27FC236}">
                <a16:creationId xmlns:a16="http://schemas.microsoft.com/office/drawing/2014/main" id="{37A6B78E-B937-9892-E4A1-D357317FA0A9}"/>
              </a:ext>
            </a:extLst>
          </p:cNvPr>
          <p:cNvPicPr>
            <a:picLocks noChangeAspect="1"/>
          </p:cNvPicPr>
          <p:nvPr/>
        </p:nvPicPr>
        <p:blipFill>
          <a:blip r:embed="rId4"/>
          <a:stretch>
            <a:fillRect/>
          </a:stretch>
        </p:blipFill>
        <p:spPr>
          <a:xfrm>
            <a:off x="2471057" y="2120246"/>
            <a:ext cx="7249886" cy="3189594"/>
          </a:xfrm>
          <a:prstGeom prst="rect">
            <a:avLst/>
          </a:prstGeom>
        </p:spPr>
      </p:pic>
      <p:sp>
        <p:nvSpPr>
          <p:cNvPr id="4" name="BJPseudoFooter">
            <a:extLst>
              <a:ext uri="{FF2B5EF4-FFF2-40B4-BE49-F238E27FC236}">
                <a16:creationId xmlns:a16="http://schemas.microsoft.com/office/drawing/2014/main" id="{980F6129-D2BF-1F65-5D05-79A31FA25F67}"/>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233489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External UAT	</a:t>
            </a:r>
          </a:p>
        </p:txBody>
      </p:sp>
      <p:sp>
        <p:nvSpPr>
          <p:cNvPr id="10" name="Text Placeholder 9"/>
          <p:cNvSpPr>
            <a:spLocks noGrp="1"/>
          </p:cNvSpPr>
          <p:nvPr>
            <p:ph type="body" sz="quarter" idx="11"/>
          </p:nvPr>
        </p:nvSpPr>
        <p:spPr>
          <a:xfrm>
            <a:off x="483288" y="1291036"/>
            <a:ext cx="10417794" cy="4506617"/>
          </a:xfrm>
        </p:spPr>
        <p:txBody>
          <a:bodyPr/>
          <a:lstStyle/>
          <a:p>
            <a:r>
              <a:rPr lang="en-IE" dirty="0"/>
              <a:t>Monday April 27</a:t>
            </a:r>
            <a:r>
              <a:rPr lang="en-IE" baseline="30000" dirty="0"/>
              <a:t>th</a:t>
            </a:r>
            <a:r>
              <a:rPr lang="en-IE" dirty="0"/>
              <a:t> to Friday May 8</a:t>
            </a:r>
            <a:r>
              <a:rPr lang="en-IE" baseline="30000" dirty="0"/>
              <a:t>th</a:t>
            </a:r>
            <a:r>
              <a:rPr lang="en-IE" dirty="0"/>
              <a:t>.  </a:t>
            </a:r>
          </a:p>
          <a:p>
            <a:endParaRPr lang="en-IE" dirty="0"/>
          </a:p>
          <a:p>
            <a:r>
              <a:rPr lang="en-IE" dirty="0"/>
              <a:t>During the test phase we will have dedicated resources to answer queries and log defects. </a:t>
            </a:r>
          </a:p>
          <a:p>
            <a:pPr marL="0" indent="0">
              <a:buNone/>
            </a:pPr>
            <a:endParaRPr lang="en-IE" dirty="0"/>
          </a:p>
          <a:p>
            <a:r>
              <a:rPr lang="en-IE" dirty="0"/>
              <a:t>This test phase will use the Test Portal, and is available here: </a:t>
            </a:r>
            <a:r>
              <a:rPr lang="en-IE" u="sng" dirty="0">
                <a:solidFill>
                  <a:schemeClr val="accent2"/>
                </a:solidFill>
                <a:hlinkClick r:id="rId4">
                  <a:extLst>
                    <a:ext uri="{A12FA001-AC4F-418D-AE19-62706E023703}">
                      <ahyp:hlinkClr xmlns:ahyp="http://schemas.microsoft.com/office/drawing/2018/hyperlinkcolor" val="tx"/>
                    </a:ext>
                  </a:extLst>
                </a:hlinkClick>
              </a:rPr>
              <a:t>https://test-portal.centralbank.ie</a:t>
            </a:r>
            <a:r>
              <a:rPr lang="en-IE" dirty="0"/>
              <a:t>. </a:t>
            </a:r>
          </a:p>
          <a:p>
            <a:pPr marL="0" indent="0">
              <a:buNone/>
            </a:pPr>
            <a:endParaRPr lang="en-IE" dirty="0"/>
          </a:p>
          <a:p>
            <a:r>
              <a:rPr lang="en-IE" b="1" dirty="0"/>
              <a:t>If your firm does not have an administrator set up with access to the Test Portal, please contact </a:t>
            </a:r>
            <a:r>
              <a:rPr lang="en-IE" b="1" dirty="0">
                <a:solidFill>
                  <a:schemeClr val="accent2"/>
                </a:solidFill>
                <a:hlinkClick r:id="rId5">
                  <a:extLst>
                    <a:ext uri="{A12FA001-AC4F-418D-AE19-62706E023703}">
                      <ahyp:hlinkClr xmlns:ahyp="http://schemas.microsoft.com/office/drawing/2018/hyperlinkcolor" val="tx"/>
                    </a:ext>
                  </a:extLst>
                </a:hlinkClick>
              </a:rPr>
              <a:t>onlinereturns@centralbank.ie</a:t>
            </a:r>
            <a:r>
              <a:rPr lang="en-IE" b="1" dirty="0">
                <a:solidFill>
                  <a:schemeClr val="accent2"/>
                </a:solidFill>
              </a:rPr>
              <a:t> </a:t>
            </a:r>
            <a:r>
              <a:rPr lang="en-IE" b="1" dirty="0"/>
              <a:t>as soon as possible</a:t>
            </a:r>
            <a:r>
              <a:rPr lang="en-IE" dirty="0"/>
              <a:t>  </a:t>
            </a:r>
          </a:p>
          <a:p>
            <a:endParaRPr lang="en-IE" dirty="0"/>
          </a:p>
        </p:txBody>
      </p:sp>
      <p:sp>
        <p:nvSpPr>
          <p:cNvPr id="3" name="TextBox 2">
            <a:extLst>
              <a:ext uri="{FF2B5EF4-FFF2-40B4-BE49-F238E27FC236}">
                <a16:creationId xmlns:a16="http://schemas.microsoft.com/office/drawing/2014/main" id="{081FB6AF-9BB6-4F10-5EE7-F871F3159462}"/>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4" name="BJPseudoFooter">
            <a:extLst>
              <a:ext uri="{FF2B5EF4-FFF2-40B4-BE49-F238E27FC236}">
                <a16:creationId xmlns:a16="http://schemas.microsoft.com/office/drawing/2014/main" id="{F99C2810-C3A2-C062-81B4-BA4C049E5419}"/>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460017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External UAT</a:t>
            </a:r>
          </a:p>
        </p:txBody>
      </p:sp>
      <p:sp>
        <p:nvSpPr>
          <p:cNvPr id="4" name="Content Placeholder 3"/>
          <p:cNvSpPr>
            <a:spLocks noGrp="1"/>
          </p:cNvSpPr>
          <p:nvPr>
            <p:ph idx="10"/>
          </p:nvPr>
        </p:nvSpPr>
        <p:spPr>
          <a:xfrm>
            <a:off x="483287" y="1291036"/>
            <a:ext cx="11203887" cy="4506617"/>
          </a:xfrm>
        </p:spPr>
        <p:txBody>
          <a:bodyPr/>
          <a:lstStyle/>
          <a:p>
            <a:pPr marL="0" indent="0">
              <a:buNone/>
            </a:pPr>
            <a:r>
              <a:rPr lang="en-IE" sz="2000" b="1" u="sng" dirty="0"/>
              <a:t>Logging a Defect</a:t>
            </a:r>
            <a:endParaRPr lang="en-IE" sz="2000" u="sng" dirty="0"/>
          </a:p>
          <a:p>
            <a:pPr lvl="0"/>
            <a:r>
              <a:rPr lang="en-IE" dirty="0"/>
              <a:t>It is the responsibility of your institution to upload a valid return file.</a:t>
            </a:r>
          </a:p>
          <a:p>
            <a:pPr marL="0" lvl="0" indent="0">
              <a:buNone/>
            </a:pPr>
            <a:endParaRPr lang="en-IE" dirty="0"/>
          </a:p>
          <a:p>
            <a:pPr lvl="0"/>
            <a:r>
              <a:rPr lang="en-IE" dirty="0"/>
              <a:t>If the defect is not XSD taxonomy related, please ensure that you can reproduce the defect before logging it.</a:t>
            </a:r>
          </a:p>
          <a:p>
            <a:pPr lvl="0"/>
            <a:endParaRPr lang="en-IE" dirty="0"/>
          </a:p>
          <a:p>
            <a:pPr lvl="0"/>
            <a:r>
              <a:rPr lang="en-IE" dirty="0"/>
              <a:t>To log a defect, please send the details of the defect to </a:t>
            </a:r>
            <a:r>
              <a:rPr lang="en-IE" b="1" u="sng" dirty="0">
                <a:solidFill>
                  <a:schemeClr val="accent2"/>
                </a:solidFill>
                <a:hlinkClick r:id="rId4">
                  <a:extLst>
                    <a:ext uri="{A12FA001-AC4F-418D-AE19-62706E023703}">
                      <ahyp:hlinkClr xmlns:ahyp="http://schemas.microsoft.com/office/drawing/2018/hyperlinkcolor" val="tx"/>
                    </a:ext>
                  </a:extLst>
                </a:hlinkClick>
              </a:rPr>
              <a:t>AML_Analytics@centralbank.ie</a:t>
            </a:r>
            <a:r>
              <a:rPr lang="en-IE" dirty="0"/>
              <a:t>.  </a:t>
            </a:r>
          </a:p>
          <a:p>
            <a:pPr lvl="0"/>
            <a:endParaRPr lang="en-IE" dirty="0"/>
          </a:p>
          <a:p>
            <a:pPr lvl="0"/>
            <a:r>
              <a:rPr lang="en-IE" dirty="0"/>
              <a:t>A member of our test team will contact you in relation to your defect.</a:t>
            </a:r>
          </a:p>
          <a:p>
            <a:pPr marL="0" indent="0">
              <a:buNone/>
            </a:pPr>
            <a:endParaRPr lang="en-IE" dirty="0"/>
          </a:p>
          <a:p>
            <a:endParaRPr lang="en-IE" dirty="0"/>
          </a:p>
        </p:txBody>
      </p:sp>
      <p:sp>
        <p:nvSpPr>
          <p:cNvPr id="5" name="TextBox 4">
            <a:extLst>
              <a:ext uri="{FF2B5EF4-FFF2-40B4-BE49-F238E27FC236}">
                <a16:creationId xmlns:a16="http://schemas.microsoft.com/office/drawing/2014/main" id="{33422BCD-B1DB-8B83-645E-F97839E15654}"/>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6" name="BJPseudoFooter">
            <a:extLst>
              <a:ext uri="{FF2B5EF4-FFF2-40B4-BE49-F238E27FC236}">
                <a16:creationId xmlns:a16="http://schemas.microsoft.com/office/drawing/2014/main" id="{81861A32-C1AB-EA71-5638-9E9D0EA44DB7}"/>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63780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Portal</a:t>
            </a:r>
          </a:p>
        </p:txBody>
      </p:sp>
      <p:sp>
        <p:nvSpPr>
          <p:cNvPr id="4" name="Content Placeholder 3"/>
          <p:cNvSpPr>
            <a:spLocks noGrp="1"/>
          </p:cNvSpPr>
          <p:nvPr>
            <p:ph idx="10"/>
          </p:nvPr>
        </p:nvSpPr>
        <p:spPr>
          <a:xfrm>
            <a:off x="483286" y="1291036"/>
            <a:ext cx="8809569" cy="4506617"/>
          </a:xfrm>
        </p:spPr>
        <p:txBody>
          <a:bodyPr/>
          <a:lstStyle/>
          <a:p>
            <a:pPr marL="0" indent="0">
              <a:buNone/>
            </a:pPr>
            <a:r>
              <a:rPr lang="en-IE" b="1" dirty="0"/>
              <a:t>Naming convention</a:t>
            </a:r>
            <a:endParaRPr lang="en-IE" dirty="0"/>
          </a:p>
          <a:p>
            <a:r>
              <a:rPr lang="en-IE" dirty="0"/>
              <a:t>The file name must be of the form:</a:t>
            </a:r>
          </a:p>
          <a:p>
            <a:r>
              <a:rPr lang="en-IE" dirty="0"/>
              <a:t>CCCCCC_YYYYMMDD_A03.xml</a:t>
            </a:r>
          </a:p>
          <a:p>
            <a:r>
              <a:rPr lang="en-IE" dirty="0"/>
              <a:t>CCCCCC - the institution code you use to log in to the system</a:t>
            </a:r>
          </a:p>
          <a:p>
            <a:r>
              <a:rPr lang="en-IE" dirty="0"/>
              <a:t>YYYYMMDD - must be the reporting date </a:t>
            </a:r>
          </a:p>
          <a:p>
            <a:r>
              <a:rPr lang="en-IE" dirty="0"/>
              <a:t>A03 - the A03 Return code</a:t>
            </a:r>
          </a:p>
          <a:p>
            <a:r>
              <a:rPr lang="en-IE" dirty="0"/>
              <a:t>.xml or .zip - the file extension</a:t>
            </a:r>
          </a:p>
          <a:p>
            <a:r>
              <a:rPr lang="en-IE" dirty="0"/>
              <a:t>E.g. C12345_20251231_A03.xml</a:t>
            </a:r>
          </a:p>
          <a:p>
            <a:endParaRPr lang="en-IE" dirty="0"/>
          </a:p>
          <a:p>
            <a:pPr marL="0" indent="0">
              <a:buNone/>
            </a:pPr>
            <a:endParaRPr lang="en-IE" dirty="0"/>
          </a:p>
          <a:p>
            <a:endParaRPr lang="en-IE" dirty="0"/>
          </a:p>
        </p:txBody>
      </p:sp>
      <p:sp>
        <p:nvSpPr>
          <p:cNvPr id="6" name="TextBox 5">
            <a:extLst>
              <a:ext uri="{FF2B5EF4-FFF2-40B4-BE49-F238E27FC236}">
                <a16:creationId xmlns:a16="http://schemas.microsoft.com/office/drawing/2014/main" id="{12161F29-10FC-77E4-BC52-20EB3AFC38E1}"/>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5" name="BJPseudoFooter">
            <a:extLst>
              <a:ext uri="{FF2B5EF4-FFF2-40B4-BE49-F238E27FC236}">
                <a16:creationId xmlns:a16="http://schemas.microsoft.com/office/drawing/2014/main" id="{2DA439F3-AE99-FA0E-13C4-57C77315AB7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15942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87AD-9EA6-C0FA-203F-502B90C4E229}"/>
              </a:ext>
            </a:extLst>
          </p:cNvPr>
          <p:cNvSpPr>
            <a:spLocks noGrp="1"/>
          </p:cNvSpPr>
          <p:nvPr>
            <p:ph type="title"/>
          </p:nvPr>
        </p:nvSpPr>
        <p:spPr/>
        <p:txBody>
          <a:bodyPr/>
          <a:lstStyle/>
          <a:p>
            <a:r>
              <a:rPr lang="en-IE" dirty="0"/>
              <a:t>Portal – Sign off</a:t>
            </a:r>
          </a:p>
        </p:txBody>
      </p:sp>
      <p:sp>
        <p:nvSpPr>
          <p:cNvPr id="4" name="Content Placeholder 3">
            <a:extLst>
              <a:ext uri="{FF2B5EF4-FFF2-40B4-BE49-F238E27FC236}">
                <a16:creationId xmlns:a16="http://schemas.microsoft.com/office/drawing/2014/main" id="{7BDD7ABF-526D-96EF-69E8-19F2B31C9BD7}"/>
              </a:ext>
            </a:extLst>
          </p:cNvPr>
          <p:cNvSpPr>
            <a:spLocks noGrp="1"/>
          </p:cNvSpPr>
          <p:nvPr>
            <p:ph idx="10"/>
          </p:nvPr>
        </p:nvSpPr>
        <p:spPr>
          <a:xfrm>
            <a:off x="483288" y="1291036"/>
            <a:ext cx="9500684" cy="4506617"/>
          </a:xfrm>
        </p:spPr>
        <p:txBody>
          <a:bodyPr/>
          <a:lstStyle/>
          <a:p>
            <a:r>
              <a:rPr lang="en-IE" dirty="0"/>
              <a:t>A second user of the portal will need to sign off the return (not the original uploader). The second user will need to have the necessary permissions to sign off on a return. </a:t>
            </a:r>
          </a:p>
          <a:p>
            <a:endParaRPr lang="en-IE" dirty="0"/>
          </a:p>
          <a:p>
            <a:r>
              <a:rPr lang="en-IE" dirty="0"/>
              <a:t>Guidance on return submission can be found on the CBI website – </a:t>
            </a:r>
            <a:r>
              <a:rPr lang="en-IE" dirty="0">
                <a:hlinkClick r:id="rId4"/>
              </a:rPr>
              <a:t>here</a:t>
            </a:r>
            <a:r>
              <a:rPr lang="en-IE" dirty="0"/>
              <a:t>. </a:t>
            </a:r>
          </a:p>
          <a:p>
            <a:endParaRPr lang="en-IE" dirty="0"/>
          </a:p>
          <a:p>
            <a:r>
              <a:rPr lang="en-IE" dirty="0"/>
              <a:t>Every firm will have a portal admin within the firm. Permissions issues are resolved by the portal admin within the firm. </a:t>
            </a:r>
          </a:p>
          <a:p>
            <a:pPr marL="0" indent="0">
              <a:buNone/>
            </a:pPr>
            <a:endParaRPr lang="en-IE" dirty="0"/>
          </a:p>
        </p:txBody>
      </p:sp>
      <p:sp>
        <p:nvSpPr>
          <p:cNvPr id="3" name="TextBox 2">
            <a:extLst>
              <a:ext uri="{FF2B5EF4-FFF2-40B4-BE49-F238E27FC236}">
                <a16:creationId xmlns:a16="http://schemas.microsoft.com/office/drawing/2014/main" id="{55F28531-B302-DA66-F1F7-94FAAD4B9F8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6" name="BJPseudoFooter">
            <a:extLst>
              <a:ext uri="{FF2B5EF4-FFF2-40B4-BE49-F238E27FC236}">
                <a16:creationId xmlns:a16="http://schemas.microsoft.com/office/drawing/2014/main" id="{C010DDD8-D083-7F76-D4CC-A61827D9B04A}"/>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237677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Stephen Maher</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XSD / XML Guidance</a:t>
            </a:r>
          </a:p>
        </p:txBody>
      </p:sp>
      <p:sp>
        <p:nvSpPr>
          <p:cNvPr id="3" name="BJPseudoFooter">
            <a:extLst>
              <a:ext uri="{FF2B5EF4-FFF2-40B4-BE49-F238E27FC236}">
                <a16:creationId xmlns:a16="http://schemas.microsoft.com/office/drawing/2014/main" id="{627E8FDD-3DCD-2C50-2D2D-01974FC4C4EF}"/>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5377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5997-6125-2317-6445-F0B844845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E94060-69E8-DD9B-E2E6-A1DDB3CF3A76}"/>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91A395FB-13BA-672B-3960-AC5B81FD7F82}"/>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9" name="TextBox 8">
            <a:extLst>
              <a:ext uri="{FF2B5EF4-FFF2-40B4-BE49-F238E27FC236}">
                <a16:creationId xmlns:a16="http://schemas.microsoft.com/office/drawing/2014/main" id="{3A2D16AD-4C01-A8B2-1DFD-5D8A84FEAE07}"/>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A9E2A386-FBBA-B23D-BC37-FD161EE33C4B}"/>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90928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E3016-4D98-FD59-EC2F-5CBBFDBA81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5B957A-8D27-CACE-5FAB-6A280127198F}"/>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4479AE99-E729-2008-A30A-C4E02799BD8E}"/>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5" name="Oval 4">
            <a:extLst>
              <a:ext uri="{FF2B5EF4-FFF2-40B4-BE49-F238E27FC236}">
                <a16:creationId xmlns:a16="http://schemas.microsoft.com/office/drawing/2014/main" id="{0476680B-2FCA-7D8E-1B27-C2E8405BF89E}"/>
              </a:ext>
            </a:extLst>
          </p:cNvPr>
          <p:cNvSpPr/>
          <p:nvPr/>
        </p:nvSpPr>
        <p:spPr>
          <a:xfrm>
            <a:off x="4070555" y="1873045"/>
            <a:ext cx="4601497" cy="3111910"/>
          </a:xfrm>
          <a:prstGeom prst="ellipse">
            <a:avLst/>
          </a:prstGeom>
          <a:noFill/>
          <a:ln w="76200">
            <a:solidFill>
              <a:srgbClr val="C02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a:extLst>
              <a:ext uri="{FF2B5EF4-FFF2-40B4-BE49-F238E27FC236}">
                <a16:creationId xmlns:a16="http://schemas.microsoft.com/office/drawing/2014/main" id="{E21889AB-BAB9-DFD2-1FF4-C39E0E96A3B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B9C3F9B0-DDE1-3732-4BD8-E865A83B268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29825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Agenda</a:t>
            </a:r>
          </a:p>
        </p:txBody>
      </p:sp>
      <p:graphicFrame>
        <p:nvGraphicFramePr>
          <p:cNvPr id="7" name="Content Placeholder 5"/>
          <p:cNvGraphicFramePr>
            <a:graphicFrameLocks/>
          </p:cNvGraphicFramePr>
          <p:nvPr/>
        </p:nvGraphicFramePr>
        <p:xfrm>
          <a:off x="823912" y="1809044"/>
          <a:ext cx="11185208" cy="3200400"/>
        </p:xfrm>
        <a:graphic>
          <a:graphicData uri="http://schemas.openxmlformats.org/drawingml/2006/table">
            <a:tbl>
              <a:tblPr firstRow="1" bandRow="1">
                <a:tableStyleId>{5C22544A-7EE6-4342-B048-85BDC9FD1C3A}</a:tableStyleId>
              </a:tblPr>
              <a:tblGrid>
                <a:gridCol w="1374278">
                  <a:extLst>
                    <a:ext uri="{9D8B030D-6E8A-4147-A177-3AD203B41FA5}">
                      <a16:colId xmlns:a16="http://schemas.microsoft.com/office/drawing/2014/main" val="3297925224"/>
                    </a:ext>
                  </a:extLst>
                </a:gridCol>
                <a:gridCol w="3731657">
                  <a:extLst>
                    <a:ext uri="{9D8B030D-6E8A-4147-A177-3AD203B41FA5}">
                      <a16:colId xmlns:a16="http://schemas.microsoft.com/office/drawing/2014/main" val="4068969200"/>
                    </a:ext>
                  </a:extLst>
                </a:gridCol>
                <a:gridCol w="6079273">
                  <a:extLst>
                    <a:ext uri="{9D8B030D-6E8A-4147-A177-3AD203B41FA5}">
                      <a16:colId xmlns:a16="http://schemas.microsoft.com/office/drawing/2014/main" val="2473662082"/>
                    </a:ext>
                  </a:extLst>
                </a:gridCol>
              </a:tblGrid>
              <a:tr h="404989">
                <a:tc>
                  <a:txBody>
                    <a:bodyPr/>
                    <a:lstStyle/>
                    <a:p>
                      <a:r>
                        <a:rPr lang="en-IE" sz="2400" dirty="0"/>
                        <a:t>Time</a:t>
                      </a:r>
                    </a:p>
                  </a:txBody>
                  <a:tcPr/>
                </a:tc>
                <a:tc>
                  <a:txBody>
                    <a:bodyPr/>
                    <a:lstStyle/>
                    <a:p>
                      <a:r>
                        <a:rPr lang="en-IE" sz="2400" dirty="0"/>
                        <a:t>Topic</a:t>
                      </a:r>
                    </a:p>
                  </a:txBody>
                  <a:tcPr/>
                </a:tc>
                <a:tc>
                  <a:txBody>
                    <a:bodyPr/>
                    <a:lstStyle/>
                    <a:p>
                      <a:r>
                        <a:rPr lang="en-IE" sz="2400" dirty="0"/>
                        <a:t>Speaker</a:t>
                      </a:r>
                    </a:p>
                  </a:txBody>
                  <a:tcPr/>
                </a:tc>
                <a:extLst>
                  <a:ext uri="{0D108BD9-81ED-4DB2-BD59-A6C34878D82A}">
                    <a16:rowId xmlns:a16="http://schemas.microsoft.com/office/drawing/2014/main" val="412597773"/>
                  </a:ext>
                </a:extLst>
              </a:tr>
              <a:tr h="404989">
                <a:tc>
                  <a:txBody>
                    <a:bodyPr/>
                    <a:lstStyle/>
                    <a:p>
                      <a:r>
                        <a:rPr lang="en-IE" sz="2400" dirty="0"/>
                        <a:t>9:45</a:t>
                      </a:r>
                    </a:p>
                  </a:txBody>
                  <a:tcPr/>
                </a:tc>
                <a:tc>
                  <a:txBody>
                    <a:bodyPr/>
                    <a:lstStyle/>
                    <a:p>
                      <a:r>
                        <a:rPr lang="en-IE" sz="2400" dirty="0"/>
                        <a:t>Introduction</a:t>
                      </a:r>
                    </a:p>
                  </a:txBody>
                  <a:tcPr/>
                </a:tc>
                <a:tc>
                  <a:txBody>
                    <a:bodyPr/>
                    <a:lstStyle/>
                    <a:p>
                      <a:r>
                        <a:rPr lang="en-IE" sz="2400" dirty="0"/>
                        <a:t>Niamh O’Malley</a:t>
                      </a:r>
                    </a:p>
                  </a:txBody>
                  <a:tcPr/>
                </a:tc>
                <a:extLst>
                  <a:ext uri="{0D108BD9-81ED-4DB2-BD59-A6C34878D82A}">
                    <a16:rowId xmlns:a16="http://schemas.microsoft.com/office/drawing/2014/main" val="3803270503"/>
                  </a:ext>
                </a:extLst>
              </a:tr>
              <a:tr h="404989">
                <a:tc>
                  <a:txBody>
                    <a:bodyPr/>
                    <a:lstStyle/>
                    <a:p>
                      <a:r>
                        <a:rPr lang="en-IE" sz="2400" dirty="0"/>
                        <a:t>10:05</a:t>
                      </a:r>
                    </a:p>
                  </a:txBody>
                  <a:tcPr/>
                </a:tc>
                <a:tc>
                  <a:txBody>
                    <a:bodyPr/>
                    <a:lstStyle/>
                    <a:p>
                      <a:r>
                        <a:rPr lang="en-IE" sz="24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2400" dirty="0"/>
                        <a:t>Stephen Maher/Francisco Barragan Herrera</a:t>
                      </a:r>
                    </a:p>
                  </a:txBody>
                  <a:tcPr/>
                </a:tc>
                <a:extLst>
                  <a:ext uri="{0D108BD9-81ED-4DB2-BD59-A6C34878D82A}">
                    <a16:rowId xmlns:a16="http://schemas.microsoft.com/office/drawing/2014/main" val="2630357595"/>
                  </a:ext>
                </a:extLst>
              </a:tr>
              <a:tr h="404989">
                <a:tc>
                  <a:txBody>
                    <a:bodyPr/>
                    <a:lstStyle/>
                    <a:p>
                      <a:r>
                        <a:rPr lang="en-IE" sz="2400" dirty="0"/>
                        <a:t>10:50</a:t>
                      </a:r>
                    </a:p>
                  </a:txBody>
                  <a:tcPr/>
                </a:tc>
                <a:tc>
                  <a:txBody>
                    <a:bodyPr/>
                    <a:lstStyle/>
                    <a:p>
                      <a:r>
                        <a:rPr lang="en-IE" sz="2400" i="1" dirty="0"/>
                        <a:t>Tea break</a:t>
                      </a:r>
                    </a:p>
                  </a:txBody>
                  <a:tcPr/>
                </a:tc>
                <a:tc>
                  <a:txBody>
                    <a:bodyPr/>
                    <a:lstStyle/>
                    <a:p>
                      <a:endParaRPr lang="en-IE" sz="2400" dirty="0"/>
                    </a:p>
                  </a:txBody>
                  <a:tcPr/>
                </a:tc>
                <a:extLst>
                  <a:ext uri="{0D108BD9-81ED-4DB2-BD59-A6C34878D82A}">
                    <a16:rowId xmlns:a16="http://schemas.microsoft.com/office/drawing/2014/main" val="1227732629"/>
                  </a:ext>
                </a:extLst>
              </a:tr>
              <a:tr h="404989">
                <a:tc>
                  <a:txBody>
                    <a:bodyPr/>
                    <a:lstStyle/>
                    <a:p>
                      <a:r>
                        <a:rPr lang="en-IE" sz="2400" dirty="0"/>
                        <a:t>11:05</a:t>
                      </a:r>
                    </a:p>
                  </a:txBody>
                  <a:tcPr/>
                </a:tc>
                <a:tc>
                  <a:txBody>
                    <a:bodyPr/>
                    <a:lstStyle/>
                    <a:p>
                      <a:r>
                        <a:rPr lang="en-IE" sz="2400" dirty="0"/>
                        <a:t>Pre-submitted questions</a:t>
                      </a:r>
                    </a:p>
                  </a:txBody>
                  <a:tcPr/>
                </a:tc>
                <a:tc>
                  <a:txBody>
                    <a:bodyPr/>
                    <a:lstStyle/>
                    <a:p>
                      <a:r>
                        <a:rPr lang="en-IE" sz="2400" dirty="0"/>
                        <a:t>Ciarán Martin</a:t>
                      </a:r>
                    </a:p>
                  </a:txBody>
                  <a:tcPr/>
                </a:tc>
                <a:extLst>
                  <a:ext uri="{0D108BD9-81ED-4DB2-BD59-A6C34878D82A}">
                    <a16:rowId xmlns:a16="http://schemas.microsoft.com/office/drawing/2014/main" val="1352454651"/>
                  </a:ext>
                </a:extLst>
              </a:tr>
              <a:tr h="404989">
                <a:tc>
                  <a:txBody>
                    <a:bodyPr/>
                    <a:lstStyle/>
                    <a:p>
                      <a:r>
                        <a:rPr lang="en-IE" sz="2400" dirty="0"/>
                        <a:t>11:30</a:t>
                      </a:r>
                    </a:p>
                  </a:txBody>
                  <a:tcPr/>
                </a:tc>
                <a:tc>
                  <a:txBody>
                    <a:bodyPr/>
                    <a:lstStyle/>
                    <a:p>
                      <a:r>
                        <a:rPr lang="en-IE" sz="2400" i="1" dirty="0"/>
                        <a:t>Questions</a:t>
                      </a:r>
                      <a:r>
                        <a:rPr lang="en-IE" sz="2400" i="1" baseline="0" dirty="0"/>
                        <a:t> and answers</a:t>
                      </a:r>
                      <a:endParaRPr lang="en-IE" sz="2400" i="1" dirty="0"/>
                    </a:p>
                  </a:txBody>
                  <a:tcPr/>
                </a:tc>
                <a:tc>
                  <a:txBody>
                    <a:bodyPr/>
                    <a:lstStyle/>
                    <a:p>
                      <a:r>
                        <a:rPr lang="en-IE" sz="2400" dirty="0"/>
                        <a:t>All</a:t>
                      </a:r>
                    </a:p>
                  </a:txBody>
                  <a:tcPr/>
                </a:tc>
                <a:extLst>
                  <a:ext uri="{0D108BD9-81ED-4DB2-BD59-A6C34878D82A}">
                    <a16:rowId xmlns:a16="http://schemas.microsoft.com/office/drawing/2014/main" val="1334285555"/>
                  </a:ext>
                </a:extLst>
              </a:tr>
              <a:tr h="404989">
                <a:tc>
                  <a:txBody>
                    <a:bodyPr/>
                    <a:lstStyle/>
                    <a:p>
                      <a:r>
                        <a:rPr lang="en-IE" sz="2400" dirty="0"/>
                        <a:t>12:15</a:t>
                      </a:r>
                    </a:p>
                  </a:txBody>
                  <a:tcPr/>
                </a:tc>
                <a:tc>
                  <a:txBody>
                    <a:bodyPr/>
                    <a:lstStyle/>
                    <a:p>
                      <a:r>
                        <a:rPr lang="en-IE" sz="2400" dirty="0"/>
                        <a:t>Close</a:t>
                      </a:r>
                    </a:p>
                  </a:txBody>
                  <a:tcPr/>
                </a:tc>
                <a:tc>
                  <a:txBody>
                    <a:bodyPr/>
                    <a:lstStyle/>
                    <a:p>
                      <a:endParaRPr lang="en-IE" sz="2400" dirty="0"/>
                    </a:p>
                  </a:txBody>
                  <a:tcPr/>
                </a:tc>
                <a:extLst>
                  <a:ext uri="{0D108BD9-81ED-4DB2-BD59-A6C34878D82A}">
                    <a16:rowId xmlns:a16="http://schemas.microsoft.com/office/drawing/2014/main" val="2949985633"/>
                  </a:ext>
                </a:extLst>
              </a:tr>
            </a:tbl>
          </a:graphicData>
        </a:graphic>
      </p:graphicFrame>
      <p:sp>
        <p:nvSpPr>
          <p:cNvPr id="3" name="BJPseudoFooter">
            <a:extLst>
              <a:ext uri="{FF2B5EF4-FFF2-40B4-BE49-F238E27FC236}">
                <a16:creationId xmlns:a16="http://schemas.microsoft.com/office/drawing/2014/main" id="{8664A803-FDE5-1DC4-1030-4B2D650F88C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616217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63" y="687348"/>
            <a:ext cx="8072883" cy="372424"/>
          </a:xfrm>
        </p:spPr>
        <p:txBody>
          <a:bodyPr/>
          <a:lstStyle/>
          <a:p>
            <a:r>
              <a:rPr lang="en-IE" dirty="0"/>
              <a:t>The XSD Schema</a:t>
            </a:r>
          </a:p>
        </p:txBody>
      </p:sp>
      <p:sp>
        <p:nvSpPr>
          <p:cNvPr id="4" name="Content Placeholder 3"/>
          <p:cNvSpPr>
            <a:spLocks noGrp="1"/>
          </p:cNvSpPr>
          <p:nvPr>
            <p:ph idx="10"/>
          </p:nvPr>
        </p:nvSpPr>
        <p:spPr>
          <a:xfrm>
            <a:off x="6587999" y="1367279"/>
            <a:ext cx="5426202" cy="4506617"/>
          </a:xfrm>
        </p:spPr>
        <p:txBody>
          <a:bodyPr/>
          <a:lstStyle/>
          <a:p>
            <a:r>
              <a:rPr lang="en-IE" dirty="0"/>
              <a:t>Technical file that will accept or reject your XML file on the CBI portal </a:t>
            </a:r>
          </a:p>
          <a:p>
            <a:endParaRPr lang="en-US" dirty="0"/>
          </a:p>
          <a:p>
            <a:r>
              <a:rPr lang="en-IE" dirty="0"/>
              <a:t>It acts as a “blueprint” for creating the XML file</a:t>
            </a:r>
          </a:p>
          <a:p>
            <a:endParaRPr lang="en-IE" dirty="0"/>
          </a:p>
          <a:p>
            <a:endParaRPr lang="en-IE" dirty="0"/>
          </a:p>
          <a:p>
            <a:endParaRPr lang="en-IE" dirty="0"/>
          </a:p>
          <a:p>
            <a:endParaRPr lang="en-IE" dirty="0"/>
          </a:p>
        </p:txBody>
      </p:sp>
      <p:sp>
        <p:nvSpPr>
          <p:cNvPr id="10" name="6-Point Star 9"/>
          <p:cNvSpPr/>
          <p:nvPr/>
        </p:nvSpPr>
        <p:spPr>
          <a:xfrm>
            <a:off x="7547043" y="3792957"/>
            <a:ext cx="3433011" cy="225829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Important to make your IT colleagues aware of this file </a:t>
            </a:r>
            <a:endParaRPr lang="en-US" dirty="0"/>
          </a:p>
        </p:txBody>
      </p:sp>
      <p:pic>
        <p:nvPicPr>
          <p:cNvPr id="3" name="Picture 2">
            <a:extLst>
              <a:ext uri="{FF2B5EF4-FFF2-40B4-BE49-F238E27FC236}">
                <a16:creationId xmlns:a16="http://schemas.microsoft.com/office/drawing/2014/main" id="{47FE482C-3BD4-53D6-DDC0-A1D7390EE202}"/>
              </a:ext>
            </a:extLst>
          </p:cNvPr>
          <p:cNvPicPr>
            <a:picLocks noChangeAspect="1"/>
          </p:cNvPicPr>
          <p:nvPr/>
        </p:nvPicPr>
        <p:blipFill>
          <a:blip r:embed="rId4"/>
          <a:stretch>
            <a:fillRect/>
          </a:stretch>
        </p:blipFill>
        <p:spPr>
          <a:xfrm>
            <a:off x="0" y="0"/>
            <a:ext cx="6348548" cy="6858000"/>
          </a:xfrm>
          <a:prstGeom prst="flowChartDelay">
            <a:avLst/>
          </a:prstGeom>
          <a:ln w="63500" cap="rnd">
            <a:solidFill>
              <a:srgbClr val="333333"/>
            </a:solidFill>
          </a:ln>
          <a:effectLst/>
        </p:spPr>
      </p:pic>
      <p:sp>
        <p:nvSpPr>
          <p:cNvPr id="7" name="TextBox 6">
            <a:extLst>
              <a:ext uri="{FF2B5EF4-FFF2-40B4-BE49-F238E27FC236}">
                <a16:creationId xmlns:a16="http://schemas.microsoft.com/office/drawing/2014/main" id="{BE26F508-DF2B-8417-EBA6-EA872FE62951}"/>
              </a:ext>
            </a:extLst>
          </p:cNvPr>
          <p:cNvSpPr txBox="1"/>
          <p:nvPr/>
        </p:nvSpPr>
        <p:spPr>
          <a:xfrm>
            <a:off x="10416209" y="1051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ED0248E3-AA05-D0C3-8CCB-162F94BE7FD1}"/>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76465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The XSD Schema</a:t>
            </a:r>
          </a:p>
        </p:txBody>
      </p:sp>
      <p:sp>
        <p:nvSpPr>
          <p:cNvPr id="4" name="Content Placeholder 3"/>
          <p:cNvSpPr>
            <a:spLocks noGrp="1"/>
          </p:cNvSpPr>
          <p:nvPr>
            <p:ph idx="10"/>
          </p:nvPr>
        </p:nvSpPr>
        <p:spPr>
          <a:xfrm>
            <a:off x="483288" y="1291036"/>
            <a:ext cx="7543112" cy="4506617"/>
          </a:xfrm>
        </p:spPr>
        <p:txBody>
          <a:bodyPr/>
          <a:lstStyle/>
          <a:p>
            <a:r>
              <a:rPr lang="en-US" dirty="0"/>
              <a:t>The XSD contains key information:</a:t>
            </a:r>
          </a:p>
          <a:p>
            <a:endParaRPr lang="en-US" dirty="0"/>
          </a:p>
          <a:p>
            <a:pPr lvl="1"/>
            <a:r>
              <a:rPr lang="en-US" dirty="0"/>
              <a:t>The root element – </a:t>
            </a:r>
            <a:r>
              <a:rPr lang="en-IE" dirty="0" err="1"/>
              <a:t>InvestmentFirms</a:t>
            </a:r>
            <a:endParaRPr lang="en-IE" dirty="0"/>
          </a:p>
          <a:p>
            <a:pPr marL="457200" lvl="1" indent="0">
              <a:buNone/>
            </a:pPr>
            <a:endParaRPr lang="en-US" dirty="0"/>
          </a:p>
          <a:p>
            <a:pPr lvl="1"/>
            <a:r>
              <a:rPr lang="en-US" dirty="0"/>
              <a:t>Defined enumeration lists. Eg </a:t>
            </a:r>
            <a:r>
              <a:rPr lang="en-US" dirty="0" err="1"/>
              <a:t>LegalStructure</a:t>
            </a:r>
            <a:endParaRPr lang="en-US" dirty="0"/>
          </a:p>
          <a:p>
            <a:pPr lvl="1"/>
            <a:endParaRPr lang="en-US" dirty="0"/>
          </a:p>
          <a:p>
            <a:pPr lvl="1"/>
            <a:r>
              <a:rPr lang="en-US" dirty="0"/>
              <a:t>Defined data types. Eg Decimal206</a:t>
            </a:r>
          </a:p>
          <a:p>
            <a:pPr lvl="1"/>
            <a:endParaRPr lang="en-US" dirty="0"/>
          </a:p>
          <a:p>
            <a:pPr lvl="1"/>
            <a:r>
              <a:rPr lang="en-US" dirty="0"/>
              <a:t>Elements, attributes, minOccurs,</a:t>
            </a:r>
          </a:p>
          <a:p>
            <a:pPr marL="457200" lvl="1" indent="0">
              <a:buNone/>
            </a:pPr>
            <a:r>
              <a:rPr lang="en-US" dirty="0"/>
              <a:t>     </a:t>
            </a:r>
            <a:r>
              <a:rPr lang="en-US" dirty="0" err="1"/>
              <a:t>maxOccurs</a:t>
            </a:r>
            <a:r>
              <a:rPr lang="en-US" dirty="0"/>
              <a:t> and much more…. </a:t>
            </a:r>
          </a:p>
          <a:p>
            <a:pPr lvl="1"/>
            <a:endParaRPr lang="en-IE" dirty="0"/>
          </a:p>
          <a:p>
            <a:endParaRPr lang="en-IE" dirty="0"/>
          </a:p>
        </p:txBody>
      </p:sp>
      <p:sp>
        <p:nvSpPr>
          <p:cNvPr id="8" name="TextBox 7">
            <a:extLst>
              <a:ext uri="{FF2B5EF4-FFF2-40B4-BE49-F238E27FC236}">
                <a16:creationId xmlns:a16="http://schemas.microsoft.com/office/drawing/2014/main" id="{65F1C9B8-B624-388F-1FB2-4AFCA6B40AB1}"/>
              </a:ext>
            </a:extLst>
          </p:cNvPr>
          <p:cNvSpPr txBox="1"/>
          <p:nvPr/>
        </p:nvSpPr>
        <p:spPr>
          <a:xfrm>
            <a:off x="10426719" y="10510"/>
            <a:ext cx="1775791" cy="369332"/>
          </a:xfrm>
          <a:prstGeom prst="rect">
            <a:avLst/>
          </a:prstGeom>
          <a:noFill/>
        </p:spPr>
        <p:txBody>
          <a:bodyPr wrap="square" rtlCol="0">
            <a:spAutoFit/>
          </a:bodyPr>
          <a:lstStyle/>
          <a:p>
            <a:r>
              <a:rPr lang="en-IE" dirty="0" err="1"/>
              <a:t>Slido</a:t>
            </a:r>
            <a:r>
              <a:rPr lang="en-IE" dirty="0"/>
              <a:t> #REQ</a:t>
            </a:r>
          </a:p>
        </p:txBody>
      </p:sp>
      <p:pic>
        <p:nvPicPr>
          <p:cNvPr id="5" name="Picture 4" descr="A computer code with red and blue text&#10;&#10;AI-generated content may be incorrect.">
            <a:extLst>
              <a:ext uri="{FF2B5EF4-FFF2-40B4-BE49-F238E27FC236}">
                <a16:creationId xmlns:a16="http://schemas.microsoft.com/office/drawing/2014/main" id="{86575E76-9645-E368-385A-A7632843F032}"/>
              </a:ext>
            </a:extLst>
          </p:cNvPr>
          <p:cNvPicPr>
            <a:picLocks noChangeAspect="1"/>
          </p:cNvPicPr>
          <p:nvPr/>
        </p:nvPicPr>
        <p:blipFill>
          <a:blip r:embed="rId4"/>
          <a:stretch>
            <a:fillRect/>
          </a:stretch>
        </p:blipFill>
        <p:spPr>
          <a:xfrm>
            <a:off x="6267374" y="4333710"/>
            <a:ext cx="5175296" cy="1714068"/>
          </a:xfrm>
          <a:prstGeom prst="rect">
            <a:avLst/>
          </a:prstGeom>
        </p:spPr>
      </p:pic>
      <p:pic>
        <p:nvPicPr>
          <p:cNvPr id="11" name="Picture 10" descr="A screenshot of a computer code&#10;&#10;AI-generated content may be incorrect.">
            <a:extLst>
              <a:ext uri="{FF2B5EF4-FFF2-40B4-BE49-F238E27FC236}">
                <a16:creationId xmlns:a16="http://schemas.microsoft.com/office/drawing/2014/main" id="{1CD7750D-D893-2C04-D25F-0AA6802C622E}"/>
              </a:ext>
            </a:extLst>
          </p:cNvPr>
          <p:cNvPicPr>
            <a:picLocks noChangeAspect="1"/>
          </p:cNvPicPr>
          <p:nvPr/>
        </p:nvPicPr>
        <p:blipFill>
          <a:blip r:embed="rId5"/>
          <a:stretch>
            <a:fillRect/>
          </a:stretch>
        </p:blipFill>
        <p:spPr>
          <a:xfrm>
            <a:off x="6236894" y="1873400"/>
            <a:ext cx="5205776" cy="1877946"/>
          </a:xfrm>
          <a:prstGeom prst="rect">
            <a:avLst/>
          </a:prstGeom>
        </p:spPr>
      </p:pic>
      <p:sp>
        <p:nvSpPr>
          <p:cNvPr id="6" name="BJPseudoFooter">
            <a:extLst>
              <a:ext uri="{FF2B5EF4-FFF2-40B4-BE49-F238E27FC236}">
                <a16:creationId xmlns:a16="http://schemas.microsoft.com/office/drawing/2014/main" id="{668F10E0-B301-358B-B57D-9552C0E3632F}"/>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067463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mputer code with red and blue text&#10;&#10;AI-generated content may be incorrect.">
            <a:extLst>
              <a:ext uri="{FF2B5EF4-FFF2-40B4-BE49-F238E27FC236}">
                <a16:creationId xmlns:a16="http://schemas.microsoft.com/office/drawing/2014/main" id="{D882792E-2D86-916E-6F49-0BB8AC8895DB}"/>
              </a:ext>
            </a:extLst>
          </p:cNvPr>
          <p:cNvPicPr>
            <a:picLocks noChangeAspect="1"/>
          </p:cNvPicPr>
          <p:nvPr/>
        </p:nvPicPr>
        <p:blipFill>
          <a:blip r:embed="rId4"/>
          <a:stretch>
            <a:fillRect/>
          </a:stretch>
        </p:blipFill>
        <p:spPr>
          <a:xfrm>
            <a:off x="4189413" y="3452320"/>
            <a:ext cx="7114691" cy="3029302"/>
          </a:xfrm>
          <a:prstGeom prst="rect">
            <a:avLst/>
          </a:prstGeom>
        </p:spPr>
      </p:pic>
      <p:sp>
        <p:nvSpPr>
          <p:cNvPr id="8" name="Title 7"/>
          <p:cNvSpPr>
            <a:spLocks noGrp="1"/>
          </p:cNvSpPr>
          <p:nvPr>
            <p:ph type="title"/>
          </p:nvPr>
        </p:nvSpPr>
        <p:spPr/>
        <p:txBody>
          <a:bodyPr/>
          <a:lstStyle/>
          <a:p>
            <a:r>
              <a:rPr lang="en-IE" dirty="0"/>
              <a:t>XSD – Understanding Table Structure A</a:t>
            </a:r>
          </a:p>
        </p:txBody>
      </p:sp>
      <p:sp>
        <p:nvSpPr>
          <p:cNvPr id="10" name="Content Placeholder 9"/>
          <p:cNvSpPr>
            <a:spLocks noGrp="1"/>
          </p:cNvSpPr>
          <p:nvPr>
            <p:ph idx="10"/>
          </p:nvPr>
        </p:nvSpPr>
        <p:spPr>
          <a:xfrm>
            <a:off x="483287" y="1291036"/>
            <a:ext cx="9009847" cy="4506617"/>
          </a:xfrm>
        </p:spPr>
        <p:txBody>
          <a:bodyPr/>
          <a:lstStyle/>
          <a:p>
            <a:pPr marL="0" indent="0">
              <a:buNone/>
            </a:pPr>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(not always the same)</a:t>
            </a:r>
          </a:p>
          <a:p>
            <a:pPr marL="342900" indent="-342900">
              <a:buFont typeface="+mj-lt"/>
              <a:buAutoNum type="arabicPeriod"/>
            </a:pPr>
            <a:r>
              <a:rPr lang="en-IE" dirty="0"/>
              <a:t>Every tag is defined</a:t>
            </a:r>
          </a:p>
          <a:p>
            <a:pPr marL="342900" indent="-342900">
              <a:buFont typeface="+mj-lt"/>
              <a:buAutoNum type="arabicPeriod"/>
            </a:pPr>
            <a:r>
              <a:rPr lang="en-IE" dirty="0"/>
              <a:t>Every tag is strictly required</a:t>
            </a:r>
          </a:p>
        </p:txBody>
      </p:sp>
      <p:sp>
        <p:nvSpPr>
          <p:cNvPr id="5" name="TextBox 4">
            <a:extLst>
              <a:ext uri="{FF2B5EF4-FFF2-40B4-BE49-F238E27FC236}">
                <a16:creationId xmlns:a16="http://schemas.microsoft.com/office/drawing/2014/main" id="{62BAA17C-3938-786F-012A-B72E618FD69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cxnSp>
        <p:nvCxnSpPr>
          <p:cNvPr id="14" name="Straight Arrow Connector 13">
            <a:extLst>
              <a:ext uri="{FF2B5EF4-FFF2-40B4-BE49-F238E27FC236}">
                <a16:creationId xmlns:a16="http://schemas.microsoft.com/office/drawing/2014/main" id="{4BF5BE33-88D1-ED82-7313-EA2C1C72D175}"/>
              </a:ext>
            </a:extLst>
          </p:cNvPr>
          <p:cNvCxnSpPr/>
          <p:nvPr/>
        </p:nvCxnSpPr>
        <p:spPr>
          <a:xfrm flipH="1">
            <a:off x="8321040" y="3759200"/>
            <a:ext cx="670560"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2CB62F3-F53E-C984-3D12-9A2F14D040FA}"/>
              </a:ext>
            </a:extLst>
          </p:cNvPr>
          <p:cNvCxnSpPr/>
          <p:nvPr/>
        </p:nvCxnSpPr>
        <p:spPr>
          <a:xfrm>
            <a:off x="8991600" y="3759200"/>
            <a:ext cx="501534"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F8DFE4F-FBB8-35F8-429E-9F35283DC200}"/>
              </a:ext>
            </a:extLst>
          </p:cNvPr>
          <p:cNvCxnSpPr/>
          <p:nvPr/>
        </p:nvCxnSpPr>
        <p:spPr>
          <a:xfrm flipH="1" flipV="1">
            <a:off x="6725920" y="3616960"/>
            <a:ext cx="345440" cy="1422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8C5FFF3-8284-F1E5-E91C-9D21BC0D0E9D}"/>
              </a:ext>
            </a:extLst>
          </p:cNvPr>
          <p:cNvCxnSpPr/>
          <p:nvPr/>
        </p:nvCxnSpPr>
        <p:spPr>
          <a:xfrm flipH="1">
            <a:off x="6817360" y="3759200"/>
            <a:ext cx="254000"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079D8F3-0373-7CDB-24E9-7F3296602E18}"/>
              </a:ext>
            </a:extLst>
          </p:cNvPr>
          <p:cNvCxnSpPr/>
          <p:nvPr/>
        </p:nvCxnSpPr>
        <p:spPr>
          <a:xfrm flipV="1">
            <a:off x="7172960" y="5354320"/>
            <a:ext cx="0" cy="32512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6612F2A-2E6F-5897-5651-97FBB10FE21D}"/>
              </a:ext>
            </a:extLst>
          </p:cNvPr>
          <p:cNvCxnSpPr/>
          <p:nvPr/>
        </p:nvCxnSpPr>
        <p:spPr>
          <a:xfrm flipV="1">
            <a:off x="10210800" y="5354320"/>
            <a:ext cx="0" cy="32512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211335D-E1ED-6617-ABFF-951866C871AB}"/>
              </a:ext>
            </a:extLst>
          </p:cNvPr>
          <p:cNvSpPr txBox="1"/>
          <p:nvPr/>
        </p:nvSpPr>
        <p:spPr>
          <a:xfrm>
            <a:off x="7002809" y="3544344"/>
            <a:ext cx="319318" cy="369332"/>
          </a:xfrm>
          <a:prstGeom prst="rect">
            <a:avLst/>
          </a:prstGeom>
          <a:noFill/>
        </p:spPr>
        <p:txBody>
          <a:bodyPr wrap="none" rtlCol="0">
            <a:spAutoFit/>
          </a:bodyPr>
          <a:lstStyle/>
          <a:p>
            <a:r>
              <a:rPr lang="en-IE" dirty="0"/>
              <a:t>1</a:t>
            </a:r>
          </a:p>
        </p:txBody>
      </p:sp>
      <p:sp>
        <p:nvSpPr>
          <p:cNvPr id="32" name="TextBox 31">
            <a:extLst>
              <a:ext uri="{FF2B5EF4-FFF2-40B4-BE49-F238E27FC236}">
                <a16:creationId xmlns:a16="http://schemas.microsoft.com/office/drawing/2014/main" id="{126B7EDE-FA03-108B-DDBF-50B1ABEA8659}"/>
              </a:ext>
            </a:extLst>
          </p:cNvPr>
          <p:cNvSpPr txBox="1"/>
          <p:nvPr/>
        </p:nvSpPr>
        <p:spPr>
          <a:xfrm>
            <a:off x="8831941" y="3410188"/>
            <a:ext cx="319318" cy="369332"/>
          </a:xfrm>
          <a:prstGeom prst="rect">
            <a:avLst/>
          </a:prstGeom>
          <a:noFill/>
        </p:spPr>
        <p:txBody>
          <a:bodyPr wrap="none" rtlCol="0">
            <a:spAutoFit/>
          </a:bodyPr>
          <a:lstStyle/>
          <a:p>
            <a:r>
              <a:rPr lang="en-IE" dirty="0"/>
              <a:t>2</a:t>
            </a:r>
          </a:p>
        </p:txBody>
      </p:sp>
      <p:sp>
        <p:nvSpPr>
          <p:cNvPr id="33" name="TextBox 32">
            <a:extLst>
              <a:ext uri="{FF2B5EF4-FFF2-40B4-BE49-F238E27FC236}">
                <a16:creationId xmlns:a16="http://schemas.microsoft.com/office/drawing/2014/main" id="{A7E2FFD0-D5F1-8C67-3D53-D1CF271A0575}"/>
              </a:ext>
            </a:extLst>
          </p:cNvPr>
          <p:cNvSpPr txBox="1"/>
          <p:nvPr/>
        </p:nvSpPr>
        <p:spPr>
          <a:xfrm>
            <a:off x="7013301" y="5682308"/>
            <a:ext cx="319318" cy="369332"/>
          </a:xfrm>
          <a:prstGeom prst="rect">
            <a:avLst/>
          </a:prstGeom>
          <a:noFill/>
        </p:spPr>
        <p:txBody>
          <a:bodyPr wrap="none" rtlCol="0">
            <a:spAutoFit/>
          </a:bodyPr>
          <a:lstStyle/>
          <a:p>
            <a:r>
              <a:rPr lang="en-IE" dirty="0"/>
              <a:t>3</a:t>
            </a:r>
          </a:p>
        </p:txBody>
      </p:sp>
      <p:sp>
        <p:nvSpPr>
          <p:cNvPr id="34" name="TextBox 33">
            <a:extLst>
              <a:ext uri="{FF2B5EF4-FFF2-40B4-BE49-F238E27FC236}">
                <a16:creationId xmlns:a16="http://schemas.microsoft.com/office/drawing/2014/main" id="{C99A5BC9-2C63-9CB7-2E0F-2B97B6640B20}"/>
              </a:ext>
            </a:extLst>
          </p:cNvPr>
          <p:cNvSpPr txBox="1"/>
          <p:nvPr/>
        </p:nvSpPr>
        <p:spPr>
          <a:xfrm>
            <a:off x="10051141" y="5732234"/>
            <a:ext cx="319318" cy="369332"/>
          </a:xfrm>
          <a:prstGeom prst="rect">
            <a:avLst/>
          </a:prstGeom>
          <a:noFill/>
        </p:spPr>
        <p:txBody>
          <a:bodyPr wrap="none" rtlCol="0">
            <a:spAutoFit/>
          </a:bodyPr>
          <a:lstStyle/>
          <a:p>
            <a:r>
              <a:rPr lang="en-IE" dirty="0"/>
              <a:t>4</a:t>
            </a:r>
          </a:p>
        </p:txBody>
      </p:sp>
      <p:sp>
        <p:nvSpPr>
          <p:cNvPr id="3" name="BJPseudoFooter">
            <a:extLst>
              <a:ext uri="{FF2B5EF4-FFF2-40B4-BE49-F238E27FC236}">
                <a16:creationId xmlns:a16="http://schemas.microsoft.com/office/drawing/2014/main" id="{9FA9F137-33AD-84B2-F867-A766E90EA62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478054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XSD – Understanding Table Structure B</a:t>
            </a:r>
          </a:p>
        </p:txBody>
      </p:sp>
      <p:sp>
        <p:nvSpPr>
          <p:cNvPr id="10" name="Content Placeholder 9"/>
          <p:cNvSpPr>
            <a:spLocks noGrp="1"/>
          </p:cNvSpPr>
          <p:nvPr>
            <p:ph idx="10"/>
          </p:nvPr>
        </p:nvSpPr>
        <p:spPr>
          <a:xfrm>
            <a:off x="483286" y="1291036"/>
            <a:ext cx="11708713" cy="4506617"/>
          </a:xfrm>
        </p:spPr>
        <p:txBody>
          <a:bodyPr/>
          <a:lstStyle/>
          <a:p>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(always the same for a Table Structure B )</a:t>
            </a:r>
          </a:p>
          <a:p>
            <a:pPr marL="342900" indent="-342900">
              <a:buFont typeface="+mj-lt"/>
              <a:buAutoNum type="arabicPeriod"/>
            </a:pPr>
            <a:r>
              <a:rPr lang="en-IE" dirty="0"/>
              <a:t>The identifier must always be reported (this is the 3 letter tag) as defined in </a:t>
            </a:r>
            <a:r>
              <a:rPr lang="en-IE" dirty="0" err="1"/>
              <a:t>GeneralCloseTableRowIdentifier</a:t>
            </a:r>
            <a:endParaRPr lang="en-IE" dirty="0"/>
          </a:p>
          <a:p>
            <a:pPr marL="342900" indent="-342900">
              <a:buFont typeface="+mj-lt"/>
              <a:buAutoNum type="arabicPeriod"/>
            </a:pPr>
            <a:r>
              <a:rPr lang="en-IE" dirty="0"/>
              <a:t>One of these items must be reported (as per the guidance)</a:t>
            </a:r>
          </a:p>
        </p:txBody>
      </p:sp>
      <p:sp>
        <p:nvSpPr>
          <p:cNvPr id="5" name="TextBox 4">
            <a:extLst>
              <a:ext uri="{FF2B5EF4-FFF2-40B4-BE49-F238E27FC236}">
                <a16:creationId xmlns:a16="http://schemas.microsoft.com/office/drawing/2014/main" id="{4DC83464-8212-B95C-B7BE-E054B3C33FD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9" name="Picture 8" descr="A computer code with red and blue text&#10;&#10;AI-generated content may be incorrect.">
            <a:extLst>
              <a:ext uri="{FF2B5EF4-FFF2-40B4-BE49-F238E27FC236}">
                <a16:creationId xmlns:a16="http://schemas.microsoft.com/office/drawing/2014/main" id="{0C545820-C665-4710-5216-D0D27533BDCC}"/>
              </a:ext>
            </a:extLst>
          </p:cNvPr>
          <p:cNvPicPr>
            <a:picLocks noChangeAspect="1"/>
          </p:cNvPicPr>
          <p:nvPr/>
        </p:nvPicPr>
        <p:blipFill>
          <a:blip r:embed="rId4"/>
          <a:stretch>
            <a:fillRect/>
          </a:stretch>
        </p:blipFill>
        <p:spPr>
          <a:xfrm>
            <a:off x="3105957" y="3566160"/>
            <a:ext cx="7995787" cy="3014841"/>
          </a:xfrm>
          <a:prstGeom prst="rect">
            <a:avLst/>
          </a:prstGeom>
        </p:spPr>
      </p:pic>
      <p:cxnSp>
        <p:nvCxnSpPr>
          <p:cNvPr id="12" name="Straight Arrow Connector 11">
            <a:extLst>
              <a:ext uri="{FF2B5EF4-FFF2-40B4-BE49-F238E27FC236}">
                <a16:creationId xmlns:a16="http://schemas.microsoft.com/office/drawing/2014/main" id="{2A8A2C1A-0B59-56F5-0A34-F2CB33F3B39B}"/>
              </a:ext>
            </a:extLst>
          </p:cNvPr>
          <p:cNvCxnSpPr/>
          <p:nvPr/>
        </p:nvCxnSpPr>
        <p:spPr>
          <a:xfrm flipH="1" flipV="1">
            <a:off x="5201920" y="3688080"/>
            <a:ext cx="254000" cy="13208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5EF6736-07FA-EB39-2E24-2F71E4BD6732}"/>
              </a:ext>
            </a:extLst>
          </p:cNvPr>
          <p:cNvCxnSpPr/>
          <p:nvPr/>
        </p:nvCxnSpPr>
        <p:spPr>
          <a:xfrm flipH="1">
            <a:off x="5328920" y="3820160"/>
            <a:ext cx="127000" cy="2133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F0F77E6-D64F-56E2-692F-B9EDBBFA6809}"/>
              </a:ext>
            </a:extLst>
          </p:cNvPr>
          <p:cNvCxnSpPr/>
          <p:nvPr/>
        </p:nvCxnSpPr>
        <p:spPr>
          <a:xfrm flipH="1">
            <a:off x="6654800" y="3820160"/>
            <a:ext cx="792480" cy="2133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A08BEA92-4DF6-B11F-B97C-5D648884DA27}"/>
              </a:ext>
            </a:extLst>
          </p:cNvPr>
          <p:cNvCxnSpPr/>
          <p:nvPr/>
        </p:nvCxnSpPr>
        <p:spPr>
          <a:xfrm>
            <a:off x="7447280" y="3820160"/>
            <a:ext cx="172720" cy="2133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26D5EB8-1FC4-89E9-1AA5-E9B8E108C9BE}"/>
              </a:ext>
            </a:extLst>
          </p:cNvPr>
          <p:cNvCxnSpPr/>
          <p:nvPr/>
        </p:nvCxnSpPr>
        <p:spPr>
          <a:xfrm>
            <a:off x="9550400" y="4572000"/>
            <a:ext cx="32512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A2961F4-9F96-1621-BE59-BE4AE74965FA}"/>
              </a:ext>
            </a:extLst>
          </p:cNvPr>
          <p:cNvCxnSpPr/>
          <p:nvPr/>
        </p:nvCxnSpPr>
        <p:spPr>
          <a:xfrm>
            <a:off x="9712960" y="4572000"/>
            <a:ext cx="0" cy="122565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5AF1A67-0A0E-790C-6E45-4A7717B5269B}"/>
              </a:ext>
            </a:extLst>
          </p:cNvPr>
          <p:cNvCxnSpPr/>
          <p:nvPr/>
        </p:nvCxnSpPr>
        <p:spPr>
          <a:xfrm>
            <a:off x="9550400" y="5797653"/>
            <a:ext cx="32512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1FB5F20-EC31-644D-904C-9FB3A5C82C97}"/>
              </a:ext>
            </a:extLst>
          </p:cNvPr>
          <p:cNvSpPr txBox="1"/>
          <p:nvPr/>
        </p:nvSpPr>
        <p:spPr>
          <a:xfrm>
            <a:off x="5423261" y="3635493"/>
            <a:ext cx="319318" cy="369332"/>
          </a:xfrm>
          <a:prstGeom prst="rect">
            <a:avLst/>
          </a:prstGeom>
          <a:noFill/>
        </p:spPr>
        <p:txBody>
          <a:bodyPr wrap="none" rtlCol="0">
            <a:spAutoFit/>
          </a:bodyPr>
          <a:lstStyle/>
          <a:p>
            <a:r>
              <a:rPr lang="en-IE" dirty="0"/>
              <a:t>1</a:t>
            </a:r>
          </a:p>
        </p:txBody>
      </p:sp>
      <p:sp>
        <p:nvSpPr>
          <p:cNvPr id="32" name="TextBox 31">
            <a:extLst>
              <a:ext uri="{FF2B5EF4-FFF2-40B4-BE49-F238E27FC236}">
                <a16:creationId xmlns:a16="http://schemas.microsoft.com/office/drawing/2014/main" id="{F0064EFD-C5D5-9B4D-E15D-D8168EA5BBB2}"/>
              </a:ext>
            </a:extLst>
          </p:cNvPr>
          <p:cNvSpPr txBox="1"/>
          <p:nvPr/>
        </p:nvSpPr>
        <p:spPr>
          <a:xfrm>
            <a:off x="7287621" y="3499842"/>
            <a:ext cx="319318" cy="369332"/>
          </a:xfrm>
          <a:prstGeom prst="rect">
            <a:avLst/>
          </a:prstGeom>
          <a:noFill/>
        </p:spPr>
        <p:txBody>
          <a:bodyPr wrap="none" rtlCol="0">
            <a:spAutoFit/>
          </a:bodyPr>
          <a:lstStyle/>
          <a:p>
            <a:r>
              <a:rPr lang="en-IE" dirty="0"/>
              <a:t>2</a:t>
            </a:r>
          </a:p>
        </p:txBody>
      </p:sp>
      <p:sp>
        <p:nvSpPr>
          <p:cNvPr id="33" name="TextBox 32">
            <a:extLst>
              <a:ext uri="{FF2B5EF4-FFF2-40B4-BE49-F238E27FC236}">
                <a16:creationId xmlns:a16="http://schemas.microsoft.com/office/drawing/2014/main" id="{7E779365-93F1-2187-2A4C-5DF9CB729059}"/>
              </a:ext>
            </a:extLst>
          </p:cNvPr>
          <p:cNvSpPr txBox="1"/>
          <p:nvPr/>
        </p:nvSpPr>
        <p:spPr>
          <a:xfrm>
            <a:off x="10704047" y="4295894"/>
            <a:ext cx="319318" cy="369332"/>
          </a:xfrm>
          <a:prstGeom prst="rect">
            <a:avLst/>
          </a:prstGeom>
          <a:noFill/>
        </p:spPr>
        <p:txBody>
          <a:bodyPr wrap="none" rtlCol="0">
            <a:spAutoFit/>
          </a:bodyPr>
          <a:lstStyle/>
          <a:p>
            <a:r>
              <a:rPr lang="en-IE" dirty="0"/>
              <a:t>3</a:t>
            </a:r>
          </a:p>
        </p:txBody>
      </p:sp>
      <p:sp>
        <p:nvSpPr>
          <p:cNvPr id="34" name="TextBox 33">
            <a:extLst>
              <a:ext uri="{FF2B5EF4-FFF2-40B4-BE49-F238E27FC236}">
                <a16:creationId xmlns:a16="http://schemas.microsoft.com/office/drawing/2014/main" id="{6D2E79FA-2B54-F954-0FAC-35EAE11CE902}"/>
              </a:ext>
            </a:extLst>
          </p:cNvPr>
          <p:cNvSpPr txBox="1"/>
          <p:nvPr/>
        </p:nvSpPr>
        <p:spPr>
          <a:xfrm>
            <a:off x="9712960" y="4988661"/>
            <a:ext cx="319318" cy="369332"/>
          </a:xfrm>
          <a:prstGeom prst="rect">
            <a:avLst/>
          </a:prstGeom>
          <a:noFill/>
        </p:spPr>
        <p:txBody>
          <a:bodyPr wrap="none" rtlCol="0">
            <a:spAutoFit/>
          </a:bodyPr>
          <a:lstStyle/>
          <a:p>
            <a:r>
              <a:rPr lang="en-IE" dirty="0"/>
              <a:t>4</a:t>
            </a:r>
          </a:p>
        </p:txBody>
      </p:sp>
      <p:sp>
        <p:nvSpPr>
          <p:cNvPr id="3" name="BJPseudoFooter">
            <a:extLst>
              <a:ext uri="{FF2B5EF4-FFF2-40B4-BE49-F238E27FC236}">
                <a16:creationId xmlns:a16="http://schemas.microsoft.com/office/drawing/2014/main" id="{43C9C20F-2F23-50CC-D5B3-EA6453A31AF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4592375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XML Submission File</a:t>
            </a:r>
          </a:p>
        </p:txBody>
      </p:sp>
      <p:sp>
        <p:nvSpPr>
          <p:cNvPr id="4" name="Content Placeholder 3"/>
          <p:cNvSpPr>
            <a:spLocks noGrp="1"/>
          </p:cNvSpPr>
          <p:nvPr>
            <p:ph idx="10"/>
          </p:nvPr>
        </p:nvSpPr>
        <p:spPr/>
        <p:txBody>
          <a:bodyPr/>
          <a:lstStyle/>
          <a:p>
            <a:r>
              <a:rPr lang="en-IE" dirty="0"/>
              <a:t>Only XML submissions will be accepted</a:t>
            </a:r>
          </a:p>
          <a:p>
            <a:endParaRPr lang="en-IE" dirty="0"/>
          </a:p>
          <a:p>
            <a:r>
              <a:rPr lang="en-IE" dirty="0"/>
              <a:t>Must follow the XSD “blueprint” </a:t>
            </a:r>
          </a:p>
          <a:p>
            <a:endParaRPr lang="en-IE" dirty="0"/>
          </a:p>
          <a:p>
            <a:r>
              <a:rPr lang="en-IE" dirty="0"/>
              <a:t>Data points are defined by 3 letter codes EAA, EAB, EAC etc.</a:t>
            </a:r>
          </a:p>
          <a:p>
            <a:endParaRPr lang="en-IE" dirty="0"/>
          </a:p>
          <a:p>
            <a:r>
              <a:rPr lang="en-IE" dirty="0"/>
              <a:t>Key information in the guidance (.pdf) document </a:t>
            </a:r>
          </a:p>
          <a:p>
            <a:endParaRPr lang="en-IE" dirty="0"/>
          </a:p>
          <a:p>
            <a:endParaRPr lang="en-IE" dirty="0"/>
          </a:p>
        </p:txBody>
      </p:sp>
      <p:sp>
        <p:nvSpPr>
          <p:cNvPr id="7" name="TextBox 6">
            <a:extLst>
              <a:ext uri="{FF2B5EF4-FFF2-40B4-BE49-F238E27FC236}">
                <a16:creationId xmlns:a16="http://schemas.microsoft.com/office/drawing/2014/main" id="{76384AC8-50AA-E995-BB98-2B42CF790C1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3" name="Picture 2">
            <a:extLst>
              <a:ext uri="{FF2B5EF4-FFF2-40B4-BE49-F238E27FC236}">
                <a16:creationId xmlns:a16="http://schemas.microsoft.com/office/drawing/2014/main" id="{A74258FB-1554-A2FF-77CC-44A61A4E87AB}"/>
              </a:ext>
            </a:extLst>
          </p:cNvPr>
          <p:cNvPicPr>
            <a:picLocks noChangeAspect="1"/>
          </p:cNvPicPr>
          <p:nvPr/>
        </p:nvPicPr>
        <p:blipFill>
          <a:blip r:embed="rId4"/>
          <a:stretch>
            <a:fillRect/>
          </a:stretch>
        </p:blipFill>
        <p:spPr>
          <a:xfrm>
            <a:off x="6320335" y="3317975"/>
            <a:ext cx="4962574" cy="2566638"/>
          </a:xfrm>
          <a:prstGeom prst="rect">
            <a:avLst/>
          </a:prstGeom>
        </p:spPr>
      </p:pic>
      <p:pic>
        <p:nvPicPr>
          <p:cNvPr id="6" name="Picture 5">
            <a:extLst>
              <a:ext uri="{FF2B5EF4-FFF2-40B4-BE49-F238E27FC236}">
                <a16:creationId xmlns:a16="http://schemas.microsoft.com/office/drawing/2014/main" id="{07987208-84C4-8198-F642-D0149FBF3737}"/>
              </a:ext>
            </a:extLst>
          </p:cNvPr>
          <p:cNvPicPr>
            <a:picLocks noChangeAspect="1"/>
          </p:cNvPicPr>
          <p:nvPr/>
        </p:nvPicPr>
        <p:blipFill>
          <a:blip r:embed="rId5"/>
          <a:stretch>
            <a:fillRect/>
          </a:stretch>
        </p:blipFill>
        <p:spPr>
          <a:xfrm>
            <a:off x="6474205" y="1570764"/>
            <a:ext cx="4163929" cy="1164437"/>
          </a:xfrm>
          <a:prstGeom prst="rect">
            <a:avLst/>
          </a:prstGeom>
        </p:spPr>
      </p:pic>
      <p:sp>
        <p:nvSpPr>
          <p:cNvPr id="5" name="BJPseudoFooter">
            <a:extLst>
              <a:ext uri="{FF2B5EF4-FFF2-40B4-BE49-F238E27FC236}">
                <a16:creationId xmlns:a16="http://schemas.microsoft.com/office/drawing/2014/main" id="{BEEDFE16-1AFA-4940-46E9-81915AB7AA3B}"/>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90211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8D4E6-4023-6116-765E-67F8A7A3100B}"/>
              </a:ext>
            </a:extLst>
          </p:cNvPr>
          <p:cNvSpPr>
            <a:spLocks noGrp="1"/>
          </p:cNvSpPr>
          <p:nvPr>
            <p:ph type="title"/>
          </p:nvPr>
        </p:nvSpPr>
        <p:spPr/>
        <p:txBody>
          <a:bodyPr/>
          <a:lstStyle/>
          <a:p>
            <a:r>
              <a:rPr lang="en-IE" dirty="0"/>
              <a:t>XML Submission File – Samples on website</a:t>
            </a:r>
          </a:p>
        </p:txBody>
      </p:sp>
      <p:pic>
        <p:nvPicPr>
          <p:cNvPr id="7" name="Picture 6" descr="A red text with black and purple letters&#10;&#10;AI-generated content may be incorrect.">
            <a:extLst>
              <a:ext uri="{FF2B5EF4-FFF2-40B4-BE49-F238E27FC236}">
                <a16:creationId xmlns:a16="http://schemas.microsoft.com/office/drawing/2014/main" id="{D1004BDE-CE62-70A7-DC91-E5E4AFD8E051}"/>
              </a:ext>
            </a:extLst>
          </p:cNvPr>
          <p:cNvPicPr>
            <a:picLocks noChangeAspect="1"/>
          </p:cNvPicPr>
          <p:nvPr/>
        </p:nvPicPr>
        <p:blipFill>
          <a:blip r:embed="rId4"/>
          <a:stretch>
            <a:fillRect/>
          </a:stretch>
        </p:blipFill>
        <p:spPr>
          <a:xfrm>
            <a:off x="5766216" y="1589649"/>
            <a:ext cx="5161614" cy="814992"/>
          </a:xfrm>
          <a:prstGeom prst="rect">
            <a:avLst/>
          </a:prstGeom>
        </p:spPr>
      </p:pic>
      <p:pic>
        <p:nvPicPr>
          <p:cNvPr id="11" name="Picture 10" descr="A screenshot of a computer code&#10;&#10;AI-generated content may be incorrect.">
            <a:extLst>
              <a:ext uri="{FF2B5EF4-FFF2-40B4-BE49-F238E27FC236}">
                <a16:creationId xmlns:a16="http://schemas.microsoft.com/office/drawing/2014/main" id="{09CB2C49-8494-F02A-B1F5-0C6ECF40BF81}"/>
              </a:ext>
            </a:extLst>
          </p:cNvPr>
          <p:cNvPicPr>
            <a:picLocks noChangeAspect="1"/>
          </p:cNvPicPr>
          <p:nvPr/>
        </p:nvPicPr>
        <p:blipFill>
          <a:blip r:embed="rId5"/>
          <a:srcRect b="8119"/>
          <a:stretch>
            <a:fillRect/>
          </a:stretch>
        </p:blipFill>
        <p:spPr>
          <a:xfrm>
            <a:off x="3297836" y="3008576"/>
            <a:ext cx="8444361" cy="2880151"/>
          </a:xfrm>
          <a:prstGeom prst="rect">
            <a:avLst/>
          </a:prstGeom>
        </p:spPr>
      </p:pic>
      <p:sp>
        <p:nvSpPr>
          <p:cNvPr id="19" name="TextBox 18">
            <a:extLst>
              <a:ext uri="{FF2B5EF4-FFF2-40B4-BE49-F238E27FC236}">
                <a16:creationId xmlns:a16="http://schemas.microsoft.com/office/drawing/2014/main" id="{FB004488-72E6-F276-1DB0-0000E1DA4CCB}"/>
              </a:ext>
            </a:extLst>
          </p:cNvPr>
          <p:cNvSpPr txBox="1"/>
          <p:nvPr/>
        </p:nvSpPr>
        <p:spPr>
          <a:xfrm>
            <a:off x="127000" y="1627107"/>
            <a:ext cx="6093500"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Politically Exposed Person Table Example </a:t>
            </a:r>
          </a:p>
        </p:txBody>
      </p:sp>
      <p:sp>
        <p:nvSpPr>
          <p:cNvPr id="20" name="TextBox 19">
            <a:extLst>
              <a:ext uri="{FF2B5EF4-FFF2-40B4-BE49-F238E27FC236}">
                <a16:creationId xmlns:a16="http://schemas.microsoft.com/office/drawing/2014/main" id="{73585DAB-1D34-DDB4-5E9D-97C2FEC1A53A}"/>
              </a:ext>
            </a:extLst>
          </p:cNvPr>
          <p:cNvSpPr txBox="1"/>
          <p:nvPr/>
        </p:nvSpPr>
        <p:spPr>
          <a:xfrm>
            <a:off x="127000" y="3429000"/>
            <a:ext cx="2881858"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General Table Example</a:t>
            </a:r>
          </a:p>
        </p:txBody>
      </p:sp>
      <p:sp>
        <p:nvSpPr>
          <p:cNvPr id="4" name="BJPseudoFooter">
            <a:extLst>
              <a:ext uri="{FF2B5EF4-FFF2-40B4-BE49-F238E27FC236}">
                <a16:creationId xmlns:a16="http://schemas.microsoft.com/office/drawing/2014/main" id="{93F9DA94-8D48-2FE0-D191-11D12C0F90D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116299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A Example</a:t>
            </a:r>
          </a:p>
        </p:txBody>
      </p:sp>
      <p:sp>
        <p:nvSpPr>
          <p:cNvPr id="10" name="Content Placeholder 9"/>
          <p:cNvSpPr>
            <a:spLocks noGrp="1"/>
          </p:cNvSpPr>
          <p:nvPr>
            <p:ph idx="10"/>
          </p:nvPr>
        </p:nvSpPr>
        <p:spPr>
          <a:xfrm>
            <a:off x="483287" y="1291036"/>
            <a:ext cx="11331724" cy="4506617"/>
          </a:xfrm>
        </p:spPr>
        <p:txBody>
          <a:bodyPr/>
          <a:lstStyle/>
          <a:p>
            <a:pPr marL="0" indent="0">
              <a:buNone/>
            </a:pPr>
            <a:r>
              <a:rPr lang="en-IE" dirty="0"/>
              <a:t> </a:t>
            </a:r>
          </a:p>
          <a:p>
            <a:pPr marL="0" indent="0">
              <a:buNone/>
            </a:pPr>
            <a:r>
              <a:rPr lang="en-IE" dirty="0"/>
              <a:t>&lt;A0301B&gt;</a:t>
            </a:r>
          </a:p>
          <a:p>
            <a:pPr marL="0" indent="0">
              <a:buNone/>
            </a:pPr>
            <a:r>
              <a:rPr lang="en-IE" dirty="0"/>
              <a:t>    &lt;A03012 EBC="AT" EBD="695" EBE="752.92"&gt;&lt;/A03012&gt;</a:t>
            </a:r>
          </a:p>
          <a:p>
            <a:pPr marL="0" indent="0">
              <a:buNone/>
            </a:pPr>
            <a:r>
              <a:rPr lang="en-IE" dirty="0"/>
              <a:t>    &lt;A03012 EBC="BE" EBD="268" EBE="533.01"&gt;&lt;/A03012&gt;</a:t>
            </a:r>
          </a:p>
          <a:p>
            <a:pPr marL="0" indent="0">
              <a:buNone/>
            </a:pPr>
            <a:r>
              <a:rPr lang="en-IE" dirty="0"/>
              <a:t>    &lt;A03012 EBC="BG" EBD=“247" EBE="841.50"&gt;&lt;/A03012&gt;</a:t>
            </a:r>
          </a:p>
          <a:p>
            <a:pPr marL="0" indent="0">
              <a:buNone/>
            </a:pPr>
            <a:r>
              <a:rPr lang="en-IE" dirty="0"/>
              <a:t>	......</a:t>
            </a:r>
          </a:p>
          <a:p>
            <a:pPr marL="0" indent="0">
              <a:buNone/>
            </a:pPr>
            <a:r>
              <a:rPr lang="en-IE" dirty="0"/>
              <a:t>    &lt;A03012 EBC="SK" EBD="708" EBE="957.05"&gt;&lt;/A03012&gt;</a:t>
            </a:r>
          </a:p>
          <a:p>
            <a:pPr marL="0" indent="0">
              <a:buNone/>
            </a:pPr>
            <a:r>
              <a:rPr lang="en-IE" dirty="0"/>
              <a:t>  &lt;/A0301B&gt;</a:t>
            </a:r>
          </a:p>
          <a:p>
            <a:pPr marL="0" indent="0">
              <a:buNone/>
            </a:pPr>
            <a:endParaRPr lang="en-IE" dirty="0"/>
          </a:p>
          <a:p>
            <a:pPr marL="0" indent="0">
              <a:buNone/>
            </a:pPr>
            <a:endParaRPr lang="en-IE" dirty="0"/>
          </a:p>
        </p:txBody>
      </p:sp>
      <p:sp>
        <p:nvSpPr>
          <p:cNvPr id="5" name="TextBox 4">
            <a:extLst>
              <a:ext uri="{FF2B5EF4-FFF2-40B4-BE49-F238E27FC236}">
                <a16:creationId xmlns:a16="http://schemas.microsoft.com/office/drawing/2014/main" id="{D8B0B018-033C-0E2A-61C7-10FC4E21FFE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6" name="Picture 5" descr="A white and blue grid with black text&#10;&#10;AI-generated content may be incorrect.">
            <a:extLst>
              <a:ext uri="{FF2B5EF4-FFF2-40B4-BE49-F238E27FC236}">
                <a16:creationId xmlns:a16="http://schemas.microsoft.com/office/drawing/2014/main" id="{5A392E3C-C614-6132-EC6F-56215BD79DF9}"/>
              </a:ext>
            </a:extLst>
          </p:cNvPr>
          <p:cNvPicPr>
            <a:picLocks noChangeAspect="1"/>
          </p:cNvPicPr>
          <p:nvPr/>
        </p:nvPicPr>
        <p:blipFill>
          <a:blip r:embed="rId4"/>
          <a:stretch>
            <a:fillRect/>
          </a:stretch>
        </p:blipFill>
        <p:spPr>
          <a:xfrm>
            <a:off x="6914367" y="1415541"/>
            <a:ext cx="5140534" cy="4382112"/>
          </a:xfrm>
          <a:prstGeom prst="rect">
            <a:avLst/>
          </a:prstGeom>
        </p:spPr>
      </p:pic>
      <p:sp>
        <p:nvSpPr>
          <p:cNvPr id="3" name="BJPseudoFooter">
            <a:extLst>
              <a:ext uri="{FF2B5EF4-FFF2-40B4-BE49-F238E27FC236}">
                <a16:creationId xmlns:a16="http://schemas.microsoft.com/office/drawing/2014/main" id="{63985ABB-4564-EFBB-6B66-DE349E1EA95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535919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B Example</a:t>
            </a:r>
          </a:p>
        </p:txBody>
      </p:sp>
      <p:sp>
        <p:nvSpPr>
          <p:cNvPr id="10" name="Content Placeholder 9"/>
          <p:cNvSpPr>
            <a:spLocks noGrp="1"/>
          </p:cNvSpPr>
          <p:nvPr>
            <p:ph idx="10"/>
          </p:nvPr>
        </p:nvSpPr>
        <p:spPr>
          <a:xfrm>
            <a:off x="483288" y="1291036"/>
            <a:ext cx="11454016" cy="4506617"/>
          </a:xfrm>
        </p:spPr>
        <p:txBody>
          <a:bodyPr/>
          <a:lstStyle/>
          <a:p>
            <a:pPr marL="0" indent="0">
              <a:buNone/>
            </a:pPr>
            <a:endParaRPr lang="en-IE" dirty="0"/>
          </a:p>
          <a:p>
            <a:pPr marL="0" indent="0">
              <a:buNone/>
            </a:pPr>
            <a:r>
              <a:rPr lang="en-IE" dirty="0"/>
              <a:t>&lt;A0301A&gt;</a:t>
            </a:r>
          </a:p>
          <a:p>
            <a:pPr marL="0" indent="0">
              <a:buNone/>
            </a:pPr>
            <a:r>
              <a:rPr lang="en-IE" dirty="0"/>
              <a:t>    &lt;A03011 Identifier="EAA" EnumerationLegalStructure="Stand_alone_entity"&gt;&lt;/A03011&gt;</a:t>
            </a:r>
          </a:p>
          <a:p>
            <a:pPr marL="0" indent="0">
              <a:buNone/>
            </a:pPr>
            <a:r>
              <a:rPr lang="en-IE" dirty="0"/>
              <a:t>    &lt;A03011 Identifier="EAB" String500="DD4WnGHSrJv6"&gt;&lt;/A03011&gt;</a:t>
            </a:r>
          </a:p>
          <a:p>
            <a:pPr marL="0" indent="0">
              <a:buNone/>
            </a:pPr>
            <a:r>
              <a:rPr lang="en-IE" dirty="0"/>
              <a:t>	......</a:t>
            </a:r>
          </a:p>
          <a:p>
            <a:pPr marL="0" indent="0">
              <a:buNone/>
            </a:pPr>
            <a:r>
              <a:rPr lang="en-IE" dirty="0"/>
              <a:t>    &lt;A03011 Identifier="EBK" EnumerationYesNo="Yes"&gt;&lt;/A03011&gt;</a:t>
            </a:r>
          </a:p>
          <a:p>
            <a:pPr marL="0" indent="0">
              <a:buNone/>
            </a:pPr>
            <a:r>
              <a:rPr lang="en-IE" dirty="0"/>
              <a:t>  &lt;/A0301A&gt;</a:t>
            </a:r>
          </a:p>
        </p:txBody>
      </p:sp>
      <p:sp>
        <p:nvSpPr>
          <p:cNvPr id="5" name="TextBox 4">
            <a:extLst>
              <a:ext uri="{FF2B5EF4-FFF2-40B4-BE49-F238E27FC236}">
                <a16:creationId xmlns:a16="http://schemas.microsoft.com/office/drawing/2014/main" id="{0D50B60A-3C31-81F0-837D-AE1D7EED1D8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3" name="Picture 2" descr="A screenshot of a document&#10;&#10;AI-generated content may be incorrect.">
            <a:extLst>
              <a:ext uri="{FF2B5EF4-FFF2-40B4-BE49-F238E27FC236}">
                <a16:creationId xmlns:a16="http://schemas.microsoft.com/office/drawing/2014/main" id="{42C1F26A-E1C5-DB24-63C8-6872743AA4D5}"/>
              </a:ext>
            </a:extLst>
          </p:cNvPr>
          <p:cNvPicPr>
            <a:picLocks noChangeAspect="1"/>
          </p:cNvPicPr>
          <p:nvPr/>
        </p:nvPicPr>
        <p:blipFill>
          <a:blip r:embed="rId4"/>
          <a:stretch>
            <a:fillRect/>
          </a:stretch>
        </p:blipFill>
        <p:spPr>
          <a:xfrm>
            <a:off x="3597330" y="3980313"/>
            <a:ext cx="7516274" cy="2600688"/>
          </a:xfrm>
          <a:prstGeom prst="rect">
            <a:avLst/>
          </a:prstGeom>
        </p:spPr>
      </p:pic>
      <p:sp>
        <p:nvSpPr>
          <p:cNvPr id="4" name="BJPseudoFooter">
            <a:extLst>
              <a:ext uri="{FF2B5EF4-FFF2-40B4-BE49-F238E27FC236}">
                <a16:creationId xmlns:a16="http://schemas.microsoft.com/office/drawing/2014/main" id="{5FBDC1A3-FFD5-053C-C740-F37E8CBBB05A}"/>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77082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B1C54-1FD3-8CAF-1CA0-85119A9E78B9}"/>
              </a:ext>
            </a:extLst>
          </p:cNvPr>
          <p:cNvSpPr>
            <a:spLocks noGrp="1"/>
          </p:cNvSpPr>
          <p:nvPr>
            <p:ph type="title"/>
          </p:nvPr>
        </p:nvSpPr>
        <p:spPr/>
        <p:txBody>
          <a:bodyPr/>
          <a:lstStyle/>
          <a:p>
            <a:r>
              <a:rPr lang="en-IE" dirty="0"/>
              <a:t>Summary Table Structure A vs Table Structure B </a:t>
            </a:r>
          </a:p>
        </p:txBody>
      </p:sp>
      <p:sp>
        <p:nvSpPr>
          <p:cNvPr id="3" name="Content Placeholder 2">
            <a:extLst>
              <a:ext uri="{FF2B5EF4-FFF2-40B4-BE49-F238E27FC236}">
                <a16:creationId xmlns:a16="http://schemas.microsoft.com/office/drawing/2014/main" id="{E5F4CDF5-2CC8-C644-FE2F-9B53C7D28026}"/>
              </a:ext>
            </a:extLst>
          </p:cNvPr>
          <p:cNvSpPr>
            <a:spLocks noGrp="1"/>
          </p:cNvSpPr>
          <p:nvPr>
            <p:ph idx="1"/>
          </p:nvPr>
        </p:nvSpPr>
        <p:spPr>
          <a:xfrm>
            <a:off x="2027274" y="4298281"/>
            <a:ext cx="9797349" cy="1798344"/>
          </a:xfrm>
          <a:ln>
            <a:solidFill>
              <a:schemeClr val="tx1"/>
            </a:solidFill>
          </a:ln>
        </p:spPr>
        <p:txBody>
          <a:bodyPr/>
          <a:lstStyle/>
          <a:p>
            <a:pPr marL="0" indent="0">
              <a:buNone/>
            </a:pPr>
            <a:r>
              <a:rPr lang="en-IE" dirty="0"/>
              <a:t>&lt;A0301A&gt;</a:t>
            </a:r>
          </a:p>
          <a:p>
            <a:pPr marL="0" indent="0">
              <a:buNone/>
            </a:pPr>
            <a:r>
              <a:rPr lang="en-IE" dirty="0"/>
              <a:t>    &lt;A03011 Identifier="EAA" EnumerationLegalStructure="Stand_alone_entity"&gt;&lt;/A03011&gt;</a:t>
            </a:r>
          </a:p>
          <a:p>
            <a:pPr marL="0" indent="0">
              <a:buNone/>
            </a:pPr>
            <a:r>
              <a:rPr lang="en-IE" dirty="0"/>
              <a:t>	......</a:t>
            </a:r>
          </a:p>
          <a:p>
            <a:pPr marL="0" indent="0">
              <a:buNone/>
            </a:pPr>
            <a:r>
              <a:rPr lang="en-IE" dirty="0"/>
              <a:t>&lt;/A0301A&gt;</a:t>
            </a:r>
          </a:p>
          <a:p>
            <a:endParaRPr lang="en-IE" dirty="0"/>
          </a:p>
        </p:txBody>
      </p:sp>
      <p:sp>
        <p:nvSpPr>
          <p:cNvPr id="4" name="Content Placeholder 3">
            <a:extLst>
              <a:ext uri="{FF2B5EF4-FFF2-40B4-BE49-F238E27FC236}">
                <a16:creationId xmlns:a16="http://schemas.microsoft.com/office/drawing/2014/main" id="{1EE2457D-E78A-1D57-BB96-19C6DDD9474F}"/>
              </a:ext>
            </a:extLst>
          </p:cNvPr>
          <p:cNvSpPr>
            <a:spLocks noGrp="1"/>
          </p:cNvSpPr>
          <p:nvPr>
            <p:ph idx="10"/>
          </p:nvPr>
        </p:nvSpPr>
        <p:spPr>
          <a:xfrm>
            <a:off x="2027274" y="1750577"/>
            <a:ext cx="9140397" cy="1798344"/>
          </a:xfrm>
          <a:ln>
            <a:solidFill>
              <a:schemeClr val="tx1"/>
            </a:solidFill>
          </a:ln>
        </p:spPr>
        <p:txBody>
          <a:bodyPr/>
          <a:lstStyle/>
          <a:p>
            <a:pPr marL="0" indent="0">
              <a:buNone/>
            </a:pPr>
            <a:r>
              <a:rPr lang="en-IE" dirty="0"/>
              <a:t>&lt;A0301B&gt;</a:t>
            </a:r>
          </a:p>
          <a:p>
            <a:pPr marL="0" indent="0">
              <a:buNone/>
            </a:pPr>
            <a:r>
              <a:rPr lang="en-IE" dirty="0"/>
              <a:t>    &lt;A03012 EBC="AT" EBD="695" EBE="752.92"&gt;&lt;/A03012&gt;</a:t>
            </a:r>
          </a:p>
          <a:p>
            <a:pPr marL="0" indent="0">
              <a:buNone/>
            </a:pPr>
            <a:r>
              <a:rPr lang="en-IE" dirty="0"/>
              <a:t>	......</a:t>
            </a:r>
          </a:p>
          <a:p>
            <a:pPr marL="0" indent="0">
              <a:buNone/>
            </a:pPr>
            <a:r>
              <a:rPr lang="en-IE" dirty="0"/>
              <a:t>&lt;/A0301B&gt;</a:t>
            </a:r>
          </a:p>
        </p:txBody>
      </p:sp>
      <p:sp>
        <p:nvSpPr>
          <p:cNvPr id="7" name="Content Placeholder 3">
            <a:extLst>
              <a:ext uri="{FF2B5EF4-FFF2-40B4-BE49-F238E27FC236}">
                <a16:creationId xmlns:a16="http://schemas.microsoft.com/office/drawing/2014/main" id="{4AD08571-5676-9FF1-B2A7-E0431D114868}"/>
              </a:ext>
            </a:extLst>
          </p:cNvPr>
          <p:cNvSpPr txBox="1">
            <a:spLocks/>
          </p:cNvSpPr>
          <p:nvPr/>
        </p:nvSpPr>
        <p:spPr>
          <a:xfrm>
            <a:off x="238569" y="1306185"/>
            <a:ext cx="2331596" cy="276999"/>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A</a:t>
            </a:r>
          </a:p>
        </p:txBody>
      </p:sp>
      <p:sp>
        <p:nvSpPr>
          <p:cNvPr id="8" name="Content Placeholder 3">
            <a:extLst>
              <a:ext uri="{FF2B5EF4-FFF2-40B4-BE49-F238E27FC236}">
                <a16:creationId xmlns:a16="http://schemas.microsoft.com/office/drawing/2014/main" id="{99D032E9-47AC-82C4-B751-697BA65DD03C}"/>
              </a:ext>
            </a:extLst>
          </p:cNvPr>
          <p:cNvSpPr txBox="1">
            <a:spLocks/>
          </p:cNvSpPr>
          <p:nvPr/>
        </p:nvSpPr>
        <p:spPr>
          <a:xfrm>
            <a:off x="238569" y="3742546"/>
            <a:ext cx="2581430" cy="498691"/>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B</a:t>
            </a:r>
          </a:p>
        </p:txBody>
      </p:sp>
      <p:sp>
        <p:nvSpPr>
          <p:cNvPr id="6" name="BJPseudoFooter">
            <a:extLst>
              <a:ext uri="{FF2B5EF4-FFF2-40B4-BE49-F238E27FC236}">
                <a16:creationId xmlns:a16="http://schemas.microsoft.com/office/drawing/2014/main" id="{E046B67A-AD7E-E3D0-2839-C74F001D7071}"/>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352160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5D4D-957B-6C85-DD03-97AE160D996C}"/>
              </a:ext>
            </a:extLst>
          </p:cNvPr>
          <p:cNvSpPr>
            <a:spLocks noGrp="1"/>
          </p:cNvSpPr>
          <p:nvPr>
            <p:ph type="title"/>
          </p:nvPr>
        </p:nvSpPr>
        <p:spPr>
          <a:xfrm>
            <a:off x="6378990" y="702249"/>
            <a:ext cx="5194701" cy="372424"/>
          </a:xfrm>
        </p:spPr>
        <p:txBody>
          <a:bodyPr/>
          <a:lstStyle/>
          <a:p>
            <a:r>
              <a:rPr lang="en-IE" dirty="0"/>
              <a:t>4 Common Errors</a:t>
            </a:r>
          </a:p>
        </p:txBody>
      </p:sp>
      <p:sp>
        <p:nvSpPr>
          <p:cNvPr id="4" name="Content Placeholder 3">
            <a:extLst>
              <a:ext uri="{FF2B5EF4-FFF2-40B4-BE49-F238E27FC236}">
                <a16:creationId xmlns:a16="http://schemas.microsoft.com/office/drawing/2014/main" id="{9CCF3BE7-4978-D182-96FC-A39412F7DBF9}"/>
              </a:ext>
            </a:extLst>
          </p:cNvPr>
          <p:cNvSpPr>
            <a:spLocks noGrp="1"/>
          </p:cNvSpPr>
          <p:nvPr>
            <p:ph idx="10"/>
          </p:nvPr>
        </p:nvSpPr>
        <p:spPr>
          <a:xfrm>
            <a:off x="6239653" y="1369413"/>
            <a:ext cx="5473604" cy="4506617"/>
          </a:xfrm>
        </p:spPr>
        <p:txBody>
          <a:bodyPr/>
          <a:lstStyle/>
          <a:p>
            <a:r>
              <a:rPr lang="en-IE" dirty="0"/>
              <a:t>Based on internal testing of technical and non technical testers</a:t>
            </a:r>
          </a:p>
          <a:p>
            <a:endParaRPr lang="en-IE" dirty="0"/>
          </a:p>
          <a:p>
            <a:r>
              <a:rPr lang="en-IE" dirty="0"/>
              <a:t>Important to build these learnings into your process</a:t>
            </a:r>
          </a:p>
          <a:p>
            <a:endParaRPr lang="en-IE" dirty="0"/>
          </a:p>
          <a:p>
            <a:endParaRPr lang="en-IE" dirty="0"/>
          </a:p>
          <a:p>
            <a:endParaRPr lang="en-IE" dirty="0"/>
          </a:p>
          <a:p>
            <a:endParaRPr lang="en-IE" dirty="0"/>
          </a:p>
          <a:p>
            <a:endParaRPr lang="en-IE" dirty="0"/>
          </a:p>
          <a:p>
            <a:endParaRPr lang="en-IE" dirty="0"/>
          </a:p>
          <a:p>
            <a:pPr marL="0" indent="0">
              <a:buNone/>
            </a:pPr>
            <a:r>
              <a:rPr lang="en-IE" dirty="0"/>
              <a:t> </a:t>
            </a:r>
          </a:p>
          <a:p>
            <a:endParaRPr lang="en-IE" dirty="0"/>
          </a:p>
        </p:txBody>
      </p:sp>
      <p:pic>
        <p:nvPicPr>
          <p:cNvPr id="10" name="Picture 9">
            <a:extLst>
              <a:ext uri="{FF2B5EF4-FFF2-40B4-BE49-F238E27FC236}">
                <a16:creationId xmlns:a16="http://schemas.microsoft.com/office/drawing/2014/main" id="{AF207C23-938B-76F1-418A-DE514E3DFBC7}"/>
              </a:ext>
            </a:extLst>
          </p:cNvPr>
          <p:cNvPicPr>
            <a:picLocks noChangeAspect="1"/>
          </p:cNvPicPr>
          <p:nvPr/>
        </p:nvPicPr>
        <p:blipFill>
          <a:blip r:embed="rId4"/>
          <a:stretch>
            <a:fillRect/>
          </a:stretch>
        </p:blipFill>
        <p:spPr>
          <a:xfrm>
            <a:off x="0" y="0"/>
            <a:ext cx="6096000" cy="6858000"/>
          </a:xfrm>
          <a:prstGeom prst="flowChartDelay">
            <a:avLst/>
          </a:prstGeom>
        </p:spPr>
      </p:pic>
      <p:sp>
        <p:nvSpPr>
          <p:cNvPr id="6" name="TextBox 5">
            <a:extLst>
              <a:ext uri="{FF2B5EF4-FFF2-40B4-BE49-F238E27FC236}">
                <a16:creationId xmlns:a16="http://schemas.microsoft.com/office/drawing/2014/main" id="{CE7E3570-FC29-8473-2770-7EC24A97B57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20025EA2-5ACB-FD21-AE4B-86002A6A05E7}"/>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807836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a:t>Slido</a:t>
            </a:r>
            <a:endParaRPr lang="en-IE" dirty="0"/>
          </a:p>
        </p:txBody>
      </p:sp>
      <p:sp>
        <p:nvSpPr>
          <p:cNvPr id="10" name="Content Placeholder 6"/>
          <p:cNvSpPr txBox="1">
            <a:spLocks/>
          </p:cNvSpPr>
          <p:nvPr/>
        </p:nvSpPr>
        <p:spPr>
          <a:xfrm>
            <a:off x="823402" y="1416135"/>
            <a:ext cx="5642712" cy="2012866"/>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Open until 3pm today</a:t>
            </a:r>
          </a:p>
          <a:p>
            <a:pPr marL="0" marR="0" lvl="0" indent="0"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None/>
              <a:tabLst/>
              <a:defRPr/>
            </a:pPr>
            <a:endParaRPr kumimoji="0" lang="en-IE" sz="1524" b="0" i="0" u="none" strike="noStrike" kern="0" cap="none" spc="0" normalizeH="0" baseline="0" noProof="0" dirty="0">
              <a:ln>
                <a:noFill/>
              </a:ln>
              <a:solidFill>
                <a:prstClr val="white"/>
              </a:solidFill>
              <a:effectLst/>
              <a:uLnTx/>
              <a:uFillTx/>
              <a:latin typeface="Lato"/>
              <a:ea typeface="+mn-ea"/>
              <a:cs typeface="+mn-cs"/>
            </a:endParaRPr>
          </a:p>
        </p:txBody>
      </p:sp>
      <p:sp>
        <p:nvSpPr>
          <p:cNvPr id="7" name="Content Placeholder 6">
            <a:extLst>
              <a:ext uri="{FF2B5EF4-FFF2-40B4-BE49-F238E27FC236}">
                <a16:creationId xmlns:a16="http://schemas.microsoft.com/office/drawing/2014/main" id="{4AAAD158-8A61-8DDA-53F7-AA38A27D2EF7}"/>
              </a:ext>
            </a:extLst>
          </p:cNvPr>
          <p:cNvSpPr txBox="1">
            <a:spLocks/>
          </p:cNvSpPr>
          <p:nvPr/>
        </p:nvSpPr>
        <p:spPr>
          <a:xfrm>
            <a:off x="5471602" y="1416135"/>
            <a:ext cx="6313998" cy="4161007"/>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Q&amp;A will be published on our website</a:t>
            </a:r>
          </a:p>
        </p:txBody>
      </p:sp>
      <p:sp>
        <p:nvSpPr>
          <p:cNvPr id="3" name="TextBox 2">
            <a:extLst>
              <a:ext uri="{FF2B5EF4-FFF2-40B4-BE49-F238E27FC236}">
                <a16:creationId xmlns:a16="http://schemas.microsoft.com/office/drawing/2014/main" id="{510BE17F-4B44-7EEF-6E26-BEC4390CDB91}"/>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15" name="Picture 14">
            <a:extLst>
              <a:ext uri="{FF2B5EF4-FFF2-40B4-BE49-F238E27FC236}">
                <a16:creationId xmlns:a16="http://schemas.microsoft.com/office/drawing/2014/main" id="{D6B13920-A79F-544E-AB75-708AEB2FC413}"/>
              </a:ext>
            </a:extLst>
          </p:cNvPr>
          <p:cNvPicPr>
            <a:picLocks noChangeAspect="1"/>
          </p:cNvPicPr>
          <p:nvPr/>
        </p:nvPicPr>
        <p:blipFill>
          <a:blip r:embed="rId4">
            <a:alphaModFix/>
          </a:blip>
          <a:stretch>
            <a:fillRect/>
          </a:stretch>
        </p:blipFill>
        <p:spPr>
          <a:xfrm>
            <a:off x="1728788" y="1987256"/>
            <a:ext cx="9944100" cy="4012975"/>
          </a:xfrm>
          <a:prstGeom prst="rect">
            <a:avLst/>
          </a:prstGeom>
          <a:solidFill>
            <a:schemeClr val="accent1"/>
          </a:solidFill>
        </p:spPr>
      </p:pic>
      <p:sp>
        <p:nvSpPr>
          <p:cNvPr id="4" name="BJPseudoFooter">
            <a:extLst>
              <a:ext uri="{FF2B5EF4-FFF2-40B4-BE49-F238E27FC236}">
                <a16:creationId xmlns:a16="http://schemas.microsoft.com/office/drawing/2014/main" id="{F284B258-336D-AA81-9544-AD5EEA8E6B5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748220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1 - Questions that are not applicable</a:t>
            </a:r>
          </a:p>
        </p:txBody>
      </p:sp>
      <p:sp>
        <p:nvSpPr>
          <p:cNvPr id="4" name="Content Placeholder 3"/>
          <p:cNvSpPr>
            <a:spLocks noGrp="1"/>
          </p:cNvSpPr>
          <p:nvPr>
            <p:ph idx="10"/>
          </p:nvPr>
        </p:nvSpPr>
        <p:spPr>
          <a:xfrm>
            <a:off x="483288" y="1291036"/>
            <a:ext cx="11156486" cy="4506617"/>
          </a:xfrm>
        </p:spPr>
        <p:txBody>
          <a:bodyPr/>
          <a:lstStyle/>
          <a:p>
            <a:r>
              <a:rPr lang="en-IE" dirty="0"/>
              <a:t>All questions are mandatory</a:t>
            </a:r>
          </a:p>
          <a:p>
            <a:endParaRPr lang="en-IE" dirty="0"/>
          </a:p>
          <a:p>
            <a:r>
              <a:rPr lang="en-US" dirty="0"/>
              <a:t>If a question is not applicable to your institution use one of the following options as page 7 of the guidance </a:t>
            </a:r>
          </a:p>
          <a:p>
            <a:endParaRPr lang="en-US" dirty="0"/>
          </a:p>
          <a:p>
            <a:pPr lvl="1"/>
            <a:r>
              <a:rPr lang="en-US" dirty="0"/>
              <a:t>Integer Value: Enter 0</a:t>
            </a:r>
          </a:p>
          <a:p>
            <a:pPr lvl="1"/>
            <a:r>
              <a:rPr lang="en-US" dirty="0"/>
              <a:t>Decimal Value: Enter 0</a:t>
            </a:r>
          </a:p>
          <a:p>
            <a:pPr lvl="1"/>
            <a:r>
              <a:rPr lang="en-US" dirty="0"/>
              <a:t>Date Value: Enter 2000-01-01</a:t>
            </a:r>
          </a:p>
          <a:p>
            <a:pPr lvl="1"/>
            <a:r>
              <a:rPr lang="en-US" dirty="0"/>
              <a:t>String Value: Enter N/A</a:t>
            </a:r>
          </a:p>
          <a:p>
            <a:pPr lvl="1"/>
            <a:r>
              <a:rPr lang="en-US" dirty="0"/>
              <a:t>LEI: Enter 00000000000000000000</a:t>
            </a:r>
          </a:p>
          <a:p>
            <a:pPr lvl="1"/>
            <a:r>
              <a:rPr lang="en-US" dirty="0" err="1"/>
              <a:t>EnumerationCountry</a:t>
            </a:r>
            <a:r>
              <a:rPr lang="en-US" dirty="0"/>
              <a:t>: Select 00</a:t>
            </a:r>
          </a:p>
          <a:p>
            <a:pPr lvl="1"/>
            <a:r>
              <a:rPr lang="en-US" dirty="0"/>
              <a:t>Other enumerations: Select N/A</a:t>
            </a:r>
            <a:endParaRPr lang="en-IE" dirty="0"/>
          </a:p>
          <a:p>
            <a:endParaRPr lang="en-US" dirty="0"/>
          </a:p>
          <a:p>
            <a:endParaRPr lang="en-US" dirty="0"/>
          </a:p>
          <a:p>
            <a:endParaRPr lang="en-US" dirty="0"/>
          </a:p>
          <a:p>
            <a:endParaRPr lang="en-US" dirty="0"/>
          </a:p>
          <a:p>
            <a:pPr marL="0" indent="0">
              <a:buNone/>
            </a:pPr>
            <a:endParaRPr lang="en-IE" dirty="0"/>
          </a:p>
        </p:txBody>
      </p:sp>
      <p:sp>
        <p:nvSpPr>
          <p:cNvPr id="7" name="TextBox 6">
            <a:extLst>
              <a:ext uri="{FF2B5EF4-FFF2-40B4-BE49-F238E27FC236}">
                <a16:creationId xmlns:a16="http://schemas.microsoft.com/office/drawing/2014/main" id="{6E3F100F-A32F-645F-303D-BD569884785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2" name="Picture 11" descr="A screenshot of a computer code&#10;&#10;AI-generated content may be incorrect.">
            <a:extLst>
              <a:ext uri="{FF2B5EF4-FFF2-40B4-BE49-F238E27FC236}">
                <a16:creationId xmlns:a16="http://schemas.microsoft.com/office/drawing/2014/main" id="{2BEF4EEE-2C13-EC68-98FF-F680A1C7364C}"/>
              </a:ext>
            </a:extLst>
          </p:cNvPr>
          <p:cNvPicPr>
            <a:picLocks noChangeAspect="1"/>
          </p:cNvPicPr>
          <p:nvPr/>
        </p:nvPicPr>
        <p:blipFill>
          <a:blip r:embed="rId4"/>
          <a:stretch>
            <a:fillRect/>
          </a:stretch>
        </p:blipFill>
        <p:spPr>
          <a:xfrm>
            <a:off x="5670517" y="3300961"/>
            <a:ext cx="6038195" cy="2496692"/>
          </a:xfrm>
          <a:prstGeom prst="rect">
            <a:avLst/>
          </a:prstGeom>
        </p:spPr>
      </p:pic>
      <p:sp>
        <p:nvSpPr>
          <p:cNvPr id="5" name="BJPseudoFooter">
            <a:extLst>
              <a:ext uri="{FF2B5EF4-FFF2-40B4-BE49-F238E27FC236}">
                <a16:creationId xmlns:a16="http://schemas.microsoft.com/office/drawing/2014/main" id="{90E3E7DF-44AC-63A4-7EA5-E49031FA15C1}"/>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79486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2 - XML Wrapper</a:t>
            </a:r>
          </a:p>
        </p:txBody>
      </p:sp>
      <p:sp>
        <p:nvSpPr>
          <p:cNvPr id="3" name="Content Placeholder 2"/>
          <p:cNvSpPr>
            <a:spLocks noGrp="1"/>
          </p:cNvSpPr>
          <p:nvPr>
            <p:ph idx="1"/>
          </p:nvPr>
        </p:nvSpPr>
        <p:spPr>
          <a:xfrm>
            <a:off x="1827759" y="3169226"/>
            <a:ext cx="8588450" cy="2541291"/>
          </a:xfrm>
          <a:ln>
            <a:solidFill>
              <a:schemeClr val="accent1"/>
            </a:solidFill>
          </a:ln>
          <a:effectLst>
            <a:glow rad="38100">
              <a:schemeClr val="accent1">
                <a:satMod val="175000"/>
                <a:alpha val="40000"/>
              </a:schemeClr>
            </a:glow>
          </a:effectLst>
        </p:spPr>
        <p:txBody>
          <a:bodyPr/>
          <a:lstStyle/>
          <a:p>
            <a:pPr marL="0" indent="0">
              <a:buNone/>
            </a:pPr>
            <a:r>
              <a:rPr lang="en-US" dirty="0"/>
              <a:t>&lt;?xml version="1.0" encoding="utf-8"?&gt;</a:t>
            </a:r>
          </a:p>
          <a:p>
            <a:pPr marL="0" indent="0">
              <a:buNone/>
            </a:pPr>
            <a:r>
              <a:rPr lang="en-US" dirty="0"/>
              <a:t>&lt;</a:t>
            </a:r>
            <a:r>
              <a:rPr lang="en-US" dirty="0" err="1"/>
              <a:t>InvestmentFirms</a:t>
            </a:r>
            <a:r>
              <a:rPr lang="en-US" dirty="0"/>
              <a:t> xmlns="http://www.centralbank.ie/Schemas/AML/2025/A03"&gt;</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&lt;/</a:t>
            </a:r>
            <a:r>
              <a:rPr lang="en-US" dirty="0" err="1"/>
              <a:t>InvestmentFirms</a:t>
            </a:r>
            <a:r>
              <a:rPr lang="en-US" dirty="0"/>
              <a:t>&gt;</a:t>
            </a:r>
            <a:endParaRPr lang="en-IE" dirty="0"/>
          </a:p>
        </p:txBody>
      </p:sp>
      <p:sp>
        <p:nvSpPr>
          <p:cNvPr id="4" name="Content Placeholder 3"/>
          <p:cNvSpPr>
            <a:spLocks noGrp="1"/>
          </p:cNvSpPr>
          <p:nvPr>
            <p:ph idx="10"/>
          </p:nvPr>
        </p:nvSpPr>
        <p:spPr>
          <a:xfrm>
            <a:off x="483287" y="1291036"/>
            <a:ext cx="10086390" cy="1878191"/>
          </a:xfrm>
        </p:spPr>
        <p:txBody>
          <a:bodyPr/>
          <a:lstStyle/>
          <a:p>
            <a:r>
              <a:rPr lang="en-US" dirty="0"/>
              <a:t>The XML tags must be contained in the following wrapper as page 5 of the guidance </a:t>
            </a:r>
          </a:p>
          <a:p>
            <a:endParaRPr lang="en-US" dirty="0"/>
          </a:p>
          <a:p>
            <a:r>
              <a:rPr lang="en-IE" dirty="0"/>
              <a:t>Otherwise the file will get rejected</a:t>
            </a:r>
          </a:p>
        </p:txBody>
      </p:sp>
      <p:sp>
        <p:nvSpPr>
          <p:cNvPr id="7" name="TextBox 6">
            <a:extLst>
              <a:ext uri="{FF2B5EF4-FFF2-40B4-BE49-F238E27FC236}">
                <a16:creationId xmlns:a16="http://schemas.microsoft.com/office/drawing/2014/main" id="{845F52D5-BF8B-0A8F-C4D1-1937EA24E23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98EC539F-682A-8511-8EFE-93828C2F10C3}"/>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26029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3 - Table Order</a:t>
            </a:r>
          </a:p>
        </p:txBody>
      </p:sp>
      <p:sp>
        <p:nvSpPr>
          <p:cNvPr id="3" name="Content Placeholder 2"/>
          <p:cNvSpPr>
            <a:spLocks noGrp="1"/>
          </p:cNvSpPr>
          <p:nvPr>
            <p:ph idx="10"/>
          </p:nvPr>
        </p:nvSpPr>
        <p:spPr>
          <a:xfrm>
            <a:off x="483288" y="1291036"/>
            <a:ext cx="5704570" cy="4506617"/>
          </a:xfrm>
        </p:spPr>
        <p:txBody>
          <a:bodyPr/>
          <a:lstStyle/>
          <a:p>
            <a:r>
              <a:rPr lang="en-US" dirty="0"/>
              <a:t>The XSD taxonomy defines a strict order in which the tables must be entered into any XML file</a:t>
            </a:r>
          </a:p>
          <a:p>
            <a:endParaRPr lang="en-US" dirty="0"/>
          </a:p>
          <a:p>
            <a:r>
              <a:rPr lang="en-IE" dirty="0"/>
              <a:t>E.g. General Table (A0301A) must be 1</a:t>
            </a:r>
            <a:r>
              <a:rPr lang="en-IE" baseline="30000" dirty="0"/>
              <a:t>st</a:t>
            </a:r>
            <a:r>
              <a:rPr lang="en-IE" dirty="0"/>
              <a:t>, General </a:t>
            </a:r>
            <a:r>
              <a:rPr lang="en-IE" dirty="0" err="1"/>
              <a:t>InternationalPresence</a:t>
            </a:r>
            <a:r>
              <a:rPr lang="en-IE" dirty="0"/>
              <a:t> Table (A0301B) must be 2</a:t>
            </a:r>
            <a:r>
              <a:rPr lang="en-IE" baseline="30000" dirty="0"/>
              <a:t>nd</a:t>
            </a:r>
            <a:r>
              <a:rPr lang="en-IE" dirty="0"/>
              <a:t>, Inherent Risk Table (A0302A) must be 3</a:t>
            </a:r>
            <a:r>
              <a:rPr lang="en-IE" baseline="30000" dirty="0"/>
              <a:t>rd</a:t>
            </a:r>
            <a:r>
              <a:rPr lang="en-IE" dirty="0"/>
              <a:t> in the xml file, etc., etc. </a:t>
            </a:r>
          </a:p>
          <a:p>
            <a:endParaRPr lang="en-US" dirty="0"/>
          </a:p>
          <a:p>
            <a:r>
              <a:rPr lang="en-US" dirty="0"/>
              <a:t>Any file that does not follow this strict order will be rejected</a:t>
            </a:r>
          </a:p>
          <a:p>
            <a:endParaRPr lang="en-US" dirty="0"/>
          </a:p>
        </p:txBody>
      </p:sp>
      <p:pic>
        <p:nvPicPr>
          <p:cNvPr id="4" name="Picture 3"/>
          <p:cNvPicPr>
            <a:picLocks noChangeAspect="1"/>
          </p:cNvPicPr>
          <p:nvPr/>
        </p:nvPicPr>
        <p:blipFill>
          <a:blip r:embed="rId4"/>
          <a:stretch>
            <a:fillRect/>
          </a:stretch>
        </p:blipFill>
        <p:spPr>
          <a:xfrm>
            <a:off x="7134502" y="1497456"/>
            <a:ext cx="4574210" cy="4093776"/>
          </a:xfrm>
          <a:prstGeom prst="rect">
            <a:avLst/>
          </a:prstGeom>
        </p:spPr>
      </p:pic>
      <p:sp>
        <p:nvSpPr>
          <p:cNvPr id="6" name="TextBox 5">
            <a:extLst>
              <a:ext uri="{FF2B5EF4-FFF2-40B4-BE49-F238E27FC236}">
                <a16:creationId xmlns:a16="http://schemas.microsoft.com/office/drawing/2014/main" id="{46C06AC1-8216-05E8-1874-D6030AB3821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32ABF066-B509-3455-280F-C155383A7159}"/>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440862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4 - Pre-defined entity references:</a:t>
            </a:r>
          </a:p>
        </p:txBody>
      </p:sp>
      <p:sp>
        <p:nvSpPr>
          <p:cNvPr id="3" name="Content Placeholder 2"/>
          <p:cNvSpPr>
            <a:spLocks noGrp="1"/>
          </p:cNvSpPr>
          <p:nvPr>
            <p:ph idx="10"/>
          </p:nvPr>
        </p:nvSpPr>
        <p:spPr>
          <a:xfrm>
            <a:off x="483287" y="1175691"/>
            <a:ext cx="9575112" cy="4506617"/>
          </a:xfrm>
        </p:spPr>
        <p:txBody>
          <a:bodyPr/>
          <a:lstStyle/>
          <a:p>
            <a:r>
              <a:rPr lang="en-IE" dirty="0"/>
              <a:t>In XML there are 5 pre-defined characters (i.e. special characters)</a:t>
            </a:r>
          </a:p>
          <a:p>
            <a:endParaRPr lang="en-IE" dirty="0"/>
          </a:p>
          <a:p>
            <a:r>
              <a:rPr lang="en-IE" dirty="0"/>
              <a:t>Example:</a:t>
            </a:r>
          </a:p>
          <a:p>
            <a:pPr lvl="1"/>
            <a:r>
              <a:rPr lang="en-US" dirty="0"/>
              <a:t>Incorrect  syntax</a:t>
            </a:r>
          </a:p>
          <a:p>
            <a:pPr lvl="1"/>
            <a:r>
              <a:rPr lang="en-US" dirty="0"/>
              <a:t>&lt;A03011 Identifier=“EAB" String500="</a:t>
            </a:r>
            <a:r>
              <a:rPr lang="en-IE" dirty="0"/>
              <a:t>Smith </a:t>
            </a:r>
            <a:r>
              <a:rPr lang="en-IE" dirty="0">
                <a:solidFill>
                  <a:srgbClr val="FF0000"/>
                </a:solidFill>
              </a:rPr>
              <a:t>&amp;</a:t>
            </a:r>
            <a:r>
              <a:rPr lang="en-IE" dirty="0"/>
              <a:t> Jones Ltd</a:t>
            </a:r>
            <a:r>
              <a:rPr lang="en-US" dirty="0"/>
              <a:t>"&gt;&lt;/A03011&gt;</a:t>
            </a:r>
          </a:p>
          <a:p>
            <a:pPr lvl="1"/>
            <a:r>
              <a:rPr lang="en-US" dirty="0"/>
              <a:t>Correct syntax</a:t>
            </a:r>
          </a:p>
          <a:p>
            <a:pPr lvl="1"/>
            <a:r>
              <a:rPr lang="en-US" dirty="0"/>
              <a:t>&lt;A03011 Identifier=“EAB" String500="</a:t>
            </a:r>
            <a:r>
              <a:rPr lang="en-IE" dirty="0"/>
              <a:t>Smith </a:t>
            </a:r>
            <a:r>
              <a:rPr lang="en-IE" dirty="0">
                <a:solidFill>
                  <a:srgbClr val="00B050"/>
                </a:solidFill>
              </a:rPr>
              <a:t>&amp;amp; </a:t>
            </a:r>
            <a:r>
              <a:rPr lang="en-IE" dirty="0"/>
              <a:t>Jones Ltd</a:t>
            </a:r>
            <a:r>
              <a:rPr lang="en-US" dirty="0"/>
              <a:t>"&gt;&lt;/A03011&gt;</a:t>
            </a:r>
            <a:endParaRPr lang="en-IE" dirty="0"/>
          </a:p>
        </p:txBody>
      </p:sp>
      <p:pic>
        <p:nvPicPr>
          <p:cNvPr id="5" name="Picture 4">
            <a:extLst>
              <a:ext uri="{FF2B5EF4-FFF2-40B4-BE49-F238E27FC236}">
                <a16:creationId xmlns:a16="http://schemas.microsoft.com/office/drawing/2014/main" id="{17367ABF-9B02-CD94-0830-44C4EA69DF67}"/>
              </a:ext>
            </a:extLst>
          </p:cNvPr>
          <p:cNvPicPr>
            <a:picLocks noChangeAspect="1"/>
          </p:cNvPicPr>
          <p:nvPr/>
        </p:nvPicPr>
        <p:blipFill>
          <a:blip r:embed="rId4"/>
          <a:stretch>
            <a:fillRect/>
          </a:stretch>
        </p:blipFill>
        <p:spPr>
          <a:xfrm>
            <a:off x="3587777" y="4405835"/>
            <a:ext cx="7716327" cy="1752845"/>
          </a:xfrm>
          <a:prstGeom prst="rect">
            <a:avLst/>
          </a:prstGeom>
        </p:spPr>
      </p:pic>
      <p:sp>
        <p:nvSpPr>
          <p:cNvPr id="6" name="TextBox 5">
            <a:extLst>
              <a:ext uri="{FF2B5EF4-FFF2-40B4-BE49-F238E27FC236}">
                <a16:creationId xmlns:a16="http://schemas.microsoft.com/office/drawing/2014/main" id="{72AE7358-FA04-3026-8715-720A236B87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CC614F91-6408-998A-1740-E181F04ABF93}"/>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1458984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83FBE-6E46-DB8E-9550-EBEEEF6F5983}"/>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3F8A75EE-0969-685B-8731-84B11D10C90D}"/>
              </a:ext>
            </a:extLst>
          </p:cNvPr>
          <p:cNvSpPr>
            <a:spLocks noGrp="1"/>
          </p:cNvSpPr>
          <p:nvPr>
            <p:ph type="body" sz="quarter" idx="10"/>
          </p:nvPr>
        </p:nvSpPr>
        <p:spPr/>
        <p:txBody>
          <a:bodyPr/>
          <a:lstStyle/>
          <a:p>
            <a:r>
              <a:rPr lang="en-IE" dirty="0"/>
              <a:t>Fran Barragan Herrera</a:t>
            </a:r>
          </a:p>
        </p:txBody>
      </p:sp>
      <p:sp>
        <p:nvSpPr>
          <p:cNvPr id="10" name="Text Placeholder 9">
            <a:extLst>
              <a:ext uri="{FF2B5EF4-FFF2-40B4-BE49-F238E27FC236}">
                <a16:creationId xmlns:a16="http://schemas.microsoft.com/office/drawing/2014/main" id="{43058E89-4A70-1E1B-B853-A173DC376D5E}"/>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0E9EB6E3-024A-F79D-38E6-C0BC8B34FB2E}"/>
              </a:ext>
            </a:extLst>
          </p:cNvPr>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a:extLst>
              <a:ext uri="{FF2B5EF4-FFF2-40B4-BE49-F238E27FC236}">
                <a16:creationId xmlns:a16="http://schemas.microsoft.com/office/drawing/2014/main" id="{1C95FCDA-05A9-550C-4558-9CFC4C491D77}"/>
              </a:ext>
            </a:extLst>
          </p:cNvPr>
          <p:cNvSpPr>
            <a:spLocks noGrp="1"/>
          </p:cNvSpPr>
          <p:nvPr>
            <p:ph type="body" sz="quarter" idx="13"/>
          </p:nvPr>
        </p:nvSpPr>
        <p:spPr>
          <a:xfrm>
            <a:off x="532863" y="2259055"/>
            <a:ext cx="8118078" cy="583984"/>
          </a:xfrm>
        </p:spPr>
        <p:txBody>
          <a:bodyPr/>
          <a:lstStyle/>
          <a:p>
            <a:r>
              <a:rPr lang="en-IE" dirty="0"/>
              <a:t>XSD / XML Guidance</a:t>
            </a:r>
          </a:p>
        </p:txBody>
      </p:sp>
      <p:sp>
        <p:nvSpPr>
          <p:cNvPr id="3" name="BJPseudoFooter">
            <a:extLst>
              <a:ext uri="{FF2B5EF4-FFF2-40B4-BE49-F238E27FC236}">
                <a16:creationId xmlns:a16="http://schemas.microsoft.com/office/drawing/2014/main" id="{E84E92D1-4BAE-9B9E-180D-07B2A19D5C7E}"/>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436692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768" y="632580"/>
            <a:ext cx="6143250" cy="372424"/>
          </a:xfrm>
        </p:spPr>
        <p:txBody>
          <a:bodyPr/>
          <a:lstStyle/>
          <a:p>
            <a:r>
              <a:rPr lang="en-IE" dirty="0"/>
              <a:t>Known Technical Issues</a:t>
            </a:r>
          </a:p>
        </p:txBody>
      </p:sp>
      <p:pic>
        <p:nvPicPr>
          <p:cNvPr id="6" name="Content Placeholder 5"/>
          <p:cNvPicPr>
            <a:picLocks noGrp="1" noChangeAspect="1"/>
          </p:cNvPicPr>
          <p:nvPr>
            <p:ph idx="1"/>
          </p:nvPr>
        </p:nvPicPr>
        <p:blipFill>
          <a:blip r:embed="rId4"/>
          <a:stretch>
            <a:fillRect/>
          </a:stretch>
        </p:blipFill>
        <p:spPr>
          <a:xfrm>
            <a:off x="0" y="0"/>
            <a:ext cx="5590903" cy="6858000"/>
          </a:xfrm>
          <a:prstGeom prst="flowChartDelay">
            <a:avLst/>
          </a:prstGeom>
        </p:spPr>
      </p:pic>
      <p:sp>
        <p:nvSpPr>
          <p:cNvPr id="4" name="Content Placeholder 3"/>
          <p:cNvSpPr>
            <a:spLocks noGrp="1"/>
          </p:cNvSpPr>
          <p:nvPr>
            <p:ph idx="10"/>
          </p:nvPr>
        </p:nvSpPr>
        <p:spPr>
          <a:xfrm>
            <a:off x="5760683" y="1369413"/>
            <a:ext cx="6230334" cy="4506617"/>
          </a:xfrm>
        </p:spPr>
        <p:txBody>
          <a:bodyPr/>
          <a:lstStyle/>
          <a:p>
            <a:r>
              <a:rPr lang="en-IE" dirty="0"/>
              <a:t>The CBI is aware of 2 technical issue within the XSD</a:t>
            </a:r>
          </a:p>
          <a:p>
            <a:pPr marL="0" indent="0">
              <a:buNone/>
            </a:pPr>
            <a:r>
              <a:rPr lang="en-IE" dirty="0"/>
              <a:t> </a:t>
            </a:r>
          </a:p>
          <a:p>
            <a:r>
              <a:rPr lang="en-IE" dirty="0"/>
              <a:t>We plan to release a hotfix once external testing has been completed</a:t>
            </a:r>
          </a:p>
          <a:p>
            <a:endParaRPr lang="en-IE" dirty="0"/>
          </a:p>
          <a:p>
            <a:r>
              <a:rPr lang="en-IE" dirty="0"/>
              <a:t>If you become aware of other technical issues please email </a:t>
            </a:r>
            <a:r>
              <a:rPr lang="en-IE" dirty="0">
                <a:solidFill>
                  <a:schemeClr val="accent2"/>
                </a:solidFill>
              </a:rPr>
              <a:t>AML_Analytics@centralbank.ie </a:t>
            </a:r>
          </a:p>
          <a:p>
            <a:endParaRPr lang="en-IE" dirty="0"/>
          </a:p>
          <a:p>
            <a:endParaRPr lang="en-IE" dirty="0"/>
          </a:p>
        </p:txBody>
      </p:sp>
      <p:sp>
        <p:nvSpPr>
          <p:cNvPr id="7" name="TextBox 6">
            <a:extLst>
              <a:ext uri="{FF2B5EF4-FFF2-40B4-BE49-F238E27FC236}">
                <a16:creationId xmlns:a16="http://schemas.microsoft.com/office/drawing/2014/main" id="{DAE2C7C0-BDE2-CEAB-77C2-F5B72E7B24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EAD1E195-B57E-920E-66C2-B92788628F85}"/>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2596158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Known Technical Issue – IE missing from lists</a:t>
            </a:r>
            <a:endParaRPr lang="en-IE" b="0" dirty="0"/>
          </a:p>
        </p:txBody>
      </p:sp>
      <p:sp>
        <p:nvSpPr>
          <p:cNvPr id="10" name="Content Placeholder 9"/>
          <p:cNvSpPr>
            <a:spLocks noGrp="1"/>
          </p:cNvSpPr>
          <p:nvPr>
            <p:ph idx="10"/>
          </p:nvPr>
        </p:nvSpPr>
        <p:spPr>
          <a:xfrm>
            <a:off x="483287" y="1913482"/>
            <a:ext cx="10213468" cy="2711121"/>
          </a:xfrm>
        </p:spPr>
        <p:txBody>
          <a:bodyPr/>
          <a:lstStyle/>
          <a:p>
            <a:r>
              <a:rPr lang="en-IE" sz="2400" dirty="0"/>
              <a:t>IE (Ireland) missing from an enumeration list – “CountriesEEANA”</a:t>
            </a:r>
          </a:p>
          <a:p>
            <a:pPr marL="0" indent="0">
              <a:buNone/>
            </a:pPr>
            <a:endParaRPr lang="en-IE" sz="2400" dirty="0"/>
          </a:p>
          <a:p>
            <a:r>
              <a:rPr lang="en-IE" sz="2400" dirty="0"/>
              <a:t>IE (Ireland) missing from an enumeration list – “</a:t>
            </a:r>
            <a:r>
              <a:rPr lang="en-IE" sz="2400" dirty="0" err="1"/>
              <a:t>CountriesEEA</a:t>
            </a:r>
            <a:r>
              <a:rPr lang="en-IE" sz="2400" dirty="0"/>
              <a:t>”</a:t>
            </a:r>
          </a:p>
          <a:p>
            <a:pPr marL="0" indent="0">
              <a:buNone/>
            </a:pPr>
            <a:endParaRPr lang="en-IE" dirty="0"/>
          </a:p>
        </p:txBody>
      </p:sp>
      <p:sp>
        <p:nvSpPr>
          <p:cNvPr id="4" name="TextBox 3">
            <a:extLst>
              <a:ext uri="{FF2B5EF4-FFF2-40B4-BE49-F238E27FC236}">
                <a16:creationId xmlns:a16="http://schemas.microsoft.com/office/drawing/2014/main" id="{79E63FE5-7468-F666-3FC7-B45012B1042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12C0FB6C-2633-384A-321A-56DE63FECEFF}"/>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18647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56807-87A4-FEF4-6E9A-A02B36367C46}"/>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6663718-9E6B-4E9C-D8AC-A4F627BDFE34}"/>
              </a:ext>
            </a:extLst>
          </p:cNvPr>
          <p:cNvSpPr>
            <a:spLocks noGrp="1"/>
          </p:cNvSpPr>
          <p:nvPr>
            <p:ph type="title"/>
          </p:nvPr>
        </p:nvSpPr>
        <p:spPr/>
        <p:txBody>
          <a:bodyPr/>
          <a:lstStyle/>
          <a:p>
            <a:r>
              <a:rPr lang="en-IE" dirty="0"/>
              <a:t>Known Technical Issue – Decimal Values</a:t>
            </a:r>
            <a:endParaRPr lang="en-IE" b="0" dirty="0"/>
          </a:p>
        </p:txBody>
      </p:sp>
      <p:sp>
        <p:nvSpPr>
          <p:cNvPr id="10" name="Content Placeholder 9">
            <a:extLst>
              <a:ext uri="{FF2B5EF4-FFF2-40B4-BE49-F238E27FC236}">
                <a16:creationId xmlns:a16="http://schemas.microsoft.com/office/drawing/2014/main" id="{A6AE4524-3B68-D2E9-BFE2-FF7B07EDA6F2}"/>
              </a:ext>
            </a:extLst>
          </p:cNvPr>
          <p:cNvSpPr>
            <a:spLocks noGrp="1"/>
          </p:cNvSpPr>
          <p:nvPr>
            <p:ph idx="10"/>
          </p:nvPr>
        </p:nvSpPr>
        <p:spPr>
          <a:xfrm>
            <a:off x="483287" y="1913482"/>
            <a:ext cx="10213468" cy="2711121"/>
          </a:xfrm>
        </p:spPr>
        <p:txBody>
          <a:bodyPr/>
          <a:lstStyle/>
          <a:p>
            <a:r>
              <a:rPr lang="en-US" sz="2400" dirty="0"/>
              <a:t>For Decimal values, the max value allowed is 99,999,999,999,999.999999 (Ninety-nine trillion)</a:t>
            </a:r>
          </a:p>
          <a:p>
            <a:pPr marL="0" indent="0">
              <a:buNone/>
            </a:pPr>
            <a:endParaRPr lang="en-IE" dirty="0"/>
          </a:p>
        </p:txBody>
      </p:sp>
      <p:sp>
        <p:nvSpPr>
          <p:cNvPr id="4" name="TextBox 3">
            <a:extLst>
              <a:ext uri="{FF2B5EF4-FFF2-40B4-BE49-F238E27FC236}">
                <a16:creationId xmlns:a16="http://schemas.microsoft.com/office/drawing/2014/main" id="{356923B5-778A-E4AD-0E84-FEC28193050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18D9788A-F4C9-A094-B804-5F9A09501295}"/>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6355566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F1D33-3674-ED59-8309-A8227DC8374E}"/>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54ABA59-3B52-8CB5-83C1-621162AB688D}"/>
              </a:ext>
            </a:extLst>
          </p:cNvPr>
          <p:cNvSpPr>
            <a:spLocks noGrp="1"/>
          </p:cNvSpPr>
          <p:nvPr>
            <p:ph type="title"/>
          </p:nvPr>
        </p:nvSpPr>
        <p:spPr>
          <a:xfrm>
            <a:off x="483287" y="501952"/>
            <a:ext cx="10386643" cy="372424"/>
          </a:xfrm>
        </p:spPr>
        <p:txBody>
          <a:bodyPr/>
          <a:lstStyle/>
          <a:p>
            <a:r>
              <a:rPr lang="en-IE" dirty="0"/>
              <a:t>Fixed guidance Issue - </a:t>
            </a:r>
            <a:r>
              <a:rPr lang="en-US" dirty="0"/>
              <a:t>DecimalValue that should be </a:t>
            </a:r>
            <a:br>
              <a:rPr lang="en-US" dirty="0"/>
            </a:br>
            <a:r>
              <a:rPr lang="en-US" dirty="0" err="1"/>
              <a:t>PercentageValue</a:t>
            </a:r>
            <a:endParaRPr lang="en-IE" dirty="0"/>
          </a:p>
        </p:txBody>
      </p:sp>
      <p:sp>
        <p:nvSpPr>
          <p:cNvPr id="10" name="Content Placeholder 9">
            <a:extLst>
              <a:ext uri="{FF2B5EF4-FFF2-40B4-BE49-F238E27FC236}">
                <a16:creationId xmlns:a16="http://schemas.microsoft.com/office/drawing/2014/main" id="{705BF757-D58C-46DD-FFF4-E8425B4354AE}"/>
              </a:ext>
            </a:extLst>
          </p:cNvPr>
          <p:cNvSpPr>
            <a:spLocks noGrp="1"/>
          </p:cNvSpPr>
          <p:nvPr>
            <p:ph idx="10"/>
          </p:nvPr>
        </p:nvSpPr>
        <p:spPr>
          <a:xfrm>
            <a:off x="483288" y="1291036"/>
            <a:ext cx="4937011" cy="1713421"/>
          </a:xfrm>
        </p:spPr>
        <p:txBody>
          <a:bodyPr/>
          <a:lstStyle/>
          <a:p>
            <a:r>
              <a:rPr lang="en-US" dirty="0"/>
              <a:t>There were 7 tags in Investment Firms that were DecimalValue that now are PercentageValue</a:t>
            </a:r>
          </a:p>
        </p:txBody>
      </p:sp>
      <p:sp>
        <p:nvSpPr>
          <p:cNvPr id="6" name="TextBox 5">
            <a:extLst>
              <a:ext uri="{FF2B5EF4-FFF2-40B4-BE49-F238E27FC236}">
                <a16:creationId xmlns:a16="http://schemas.microsoft.com/office/drawing/2014/main" id="{0AD7E092-723C-BFE0-3CBD-B7CB08B1E9B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graphicFrame>
        <p:nvGraphicFramePr>
          <p:cNvPr id="9" name="Table 8">
            <a:extLst>
              <a:ext uri="{FF2B5EF4-FFF2-40B4-BE49-F238E27FC236}">
                <a16:creationId xmlns:a16="http://schemas.microsoft.com/office/drawing/2014/main" id="{6FE1B023-3703-4683-247E-BAF0F5C773E9}"/>
              </a:ext>
            </a:extLst>
          </p:cNvPr>
          <p:cNvGraphicFramePr>
            <a:graphicFrameLocks noGrp="1"/>
          </p:cNvGraphicFramePr>
          <p:nvPr>
            <p:extLst>
              <p:ext uri="{D42A27DB-BD31-4B8C-83A1-F6EECF244321}">
                <p14:modId xmlns:p14="http://schemas.microsoft.com/office/powerpoint/2010/main" val="1862011697"/>
              </p:ext>
            </p:extLst>
          </p:nvPr>
        </p:nvGraphicFramePr>
        <p:xfrm>
          <a:off x="5203362" y="874376"/>
          <a:ext cx="6775374" cy="5321681"/>
        </p:xfrm>
        <a:graphic>
          <a:graphicData uri="http://schemas.openxmlformats.org/drawingml/2006/table">
            <a:tbl>
              <a:tblPr firstRow="1" firstCol="1" bandRow="1">
                <a:tableStyleId>{69CF1AB2-1976-4502-BF36-3FF5EA218861}</a:tableStyleId>
              </a:tblPr>
              <a:tblGrid>
                <a:gridCol w="917921">
                  <a:extLst>
                    <a:ext uri="{9D8B030D-6E8A-4147-A177-3AD203B41FA5}">
                      <a16:colId xmlns:a16="http://schemas.microsoft.com/office/drawing/2014/main" val="2420890520"/>
                    </a:ext>
                  </a:extLst>
                </a:gridCol>
                <a:gridCol w="1835843">
                  <a:extLst>
                    <a:ext uri="{9D8B030D-6E8A-4147-A177-3AD203B41FA5}">
                      <a16:colId xmlns:a16="http://schemas.microsoft.com/office/drawing/2014/main" val="2326382290"/>
                    </a:ext>
                  </a:extLst>
                </a:gridCol>
                <a:gridCol w="4021610">
                  <a:extLst>
                    <a:ext uri="{9D8B030D-6E8A-4147-A177-3AD203B41FA5}">
                      <a16:colId xmlns:a16="http://schemas.microsoft.com/office/drawing/2014/main" val="860016112"/>
                    </a:ext>
                  </a:extLst>
                </a:gridCol>
              </a:tblGrid>
              <a:tr h="643845">
                <a:tc>
                  <a:txBody>
                    <a:bodyPr/>
                    <a:lstStyle/>
                    <a:p>
                      <a:pPr>
                        <a:lnSpc>
                          <a:spcPct val="125000"/>
                        </a:lnSpc>
                        <a:spcAft>
                          <a:spcPts val="800"/>
                        </a:spcAft>
                        <a:buNone/>
                      </a:pPr>
                      <a:r>
                        <a:rPr lang="en-IE" sz="1000">
                          <a:effectLst/>
                        </a:rPr>
                        <a:t>ELI</a:t>
                      </a:r>
                      <a:endParaRPr lang="en-IE" sz="100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b="0" dirty="0">
                          <a:effectLst/>
                        </a:rPr>
                        <a:t>Backlog Prop NP Total</a:t>
                      </a:r>
                      <a:endParaRPr lang="en-IE" sz="750" b="0" dirty="0">
                        <a:effectLst/>
                        <a:latin typeface="Lato" panose="020F0502020204030203" pitchFamily="34" charset="0"/>
                        <a:ea typeface="+mn-ea"/>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b="0" dirty="0">
                          <a:effectLst/>
                        </a:rPr>
                        <a:t>Specify the proportion of backlogs of all natural person customers.</a:t>
                      </a:r>
                      <a:br>
                        <a:rPr lang="en-IE" sz="750" b="0" dirty="0">
                          <a:effectLst/>
                        </a:rPr>
                      </a:br>
                      <a:br>
                        <a:rPr lang="en-IE" sz="750" b="0" dirty="0">
                          <a:effectLst/>
                        </a:rPr>
                      </a:br>
                      <a:r>
                        <a:rPr lang="en-IE" sz="750" b="0" dirty="0">
                          <a:effectLst/>
                        </a:rPr>
                        <a:t>Variable name: </a:t>
                      </a:r>
                      <a:r>
                        <a:rPr lang="en-IE" sz="750" b="0" dirty="0" err="1">
                          <a:effectLst/>
                        </a:rPr>
                        <a:t>PercentageValue</a:t>
                      </a:r>
                      <a:br>
                        <a:rPr lang="en-IE" sz="750" b="0" dirty="0">
                          <a:effectLst/>
                        </a:rPr>
                      </a:br>
                      <a:r>
                        <a:rPr lang="en-IE" sz="750" b="0" dirty="0">
                          <a:effectLst/>
                        </a:rPr>
                        <a:t>If not applicable enter 0</a:t>
                      </a:r>
                      <a:br>
                        <a:rPr lang="en-IE" sz="750" b="0" dirty="0">
                          <a:effectLst/>
                        </a:rPr>
                      </a:br>
                      <a:endParaRPr lang="en-IE" sz="750" b="0" dirty="0">
                        <a:effectLst/>
                        <a:latin typeface="Lato" panose="020F0502020204030203" pitchFamily="34" charset="0"/>
                        <a:ea typeface="+mn-ea"/>
                        <a:cs typeface="Times New Roman" panose="02020603050405020304" pitchFamily="18" charset="0"/>
                      </a:endParaRPr>
                    </a:p>
                  </a:txBody>
                  <a:tcPr marL="38183" marR="38183" marT="0" marB="0"/>
                </a:tc>
                <a:extLst>
                  <a:ext uri="{0D108BD9-81ED-4DB2-BD59-A6C34878D82A}">
                    <a16:rowId xmlns:a16="http://schemas.microsoft.com/office/drawing/2014/main" val="333165532"/>
                  </a:ext>
                </a:extLst>
              </a:tr>
              <a:tr h="537780">
                <a:tc>
                  <a:txBody>
                    <a:bodyPr/>
                    <a:lstStyle/>
                    <a:p>
                      <a:pPr>
                        <a:lnSpc>
                          <a:spcPct val="125000"/>
                        </a:lnSpc>
                        <a:spcAft>
                          <a:spcPts val="800"/>
                        </a:spcAft>
                        <a:buNone/>
                      </a:pPr>
                      <a:r>
                        <a:rPr lang="en-IE" sz="1000">
                          <a:effectLst/>
                        </a:rPr>
                        <a:t>ELJ</a:t>
                      </a:r>
                      <a:endParaRPr lang="en-IE" sz="100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Backlog Prop LE Total</a:t>
                      </a: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backlogs of all legal entity customers.</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937810159"/>
                  </a:ext>
                </a:extLst>
              </a:tr>
              <a:tr h="643845">
                <a:tc>
                  <a:txBody>
                    <a:bodyPr/>
                    <a:lstStyle/>
                    <a:p>
                      <a:pPr>
                        <a:lnSpc>
                          <a:spcPct val="125000"/>
                        </a:lnSpc>
                        <a:spcAft>
                          <a:spcPts val="800"/>
                        </a:spcAft>
                        <a:buNone/>
                      </a:pPr>
                      <a:r>
                        <a:rPr lang="en-IE" sz="1000">
                          <a:effectLst/>
                        </a:rPr>
                        <a:t>ELK</a:t>
                      </a:r>
                      <a:endParaRPr lang="en-IE" sz="100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a:effectLst/>
                        </a:rPr>
                        <a:t>Backlog Prop NP High</a:t>
                      </a:r>
                      <a:endParaRPr lang="en-IE" sz="75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backlogs of high-risk natural person customers.</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1637985909"/>
                  </a:ext>
                </a:extLst>
              </a:tr>
              <a:tr h="643845">
                <a:tc>
                  <a:txBody>
                    <a:bodyPr/>
                    <a:lstStyle/>
                    <a:p>
                      <a:pPr>
                        <a:lnSpc>
                          <a:spcPct val="125000"/>
                        </a:lnSpc>
                        <a:spcAft>
                          <a:spcPts val="800"/>
                        </a:spcAft>
                        <a:buNone/>
                      </a:pPr>
                      <a:r>
                        <a:rPr lang="en-IE" sz="1000" dirty="0">
                          <a:effectLst/>
                        </a:rPr>
                        <a:t>ELL</a:t>
                      </a:r>
                      <a:endParaRPr lang="en-IE" sz="100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a:effectLst/>
                        </a:rPr>
                        <a:t>Backlog Prop LE High</a:t>
                      </a:r>
                      <a:endParaRPr lang="en-IE" sz="75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backlogs of high-risk legal entity customers.</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2228284412"/>
                  </a:ext>
                </a:extLst>
              </a:tr>
              <a:tr h="749909">
                <a:tc>
                  <a:txBody>
                    <a:bodyPr/>
                    <a:lstStyle/>
                    <a:p>
                      <a:pPr>
                        <a:lnSpc>
                          <a:spcPct val="125000"/>
                        </a:lnSpc>
                        <a:spcAft>
                          <a:spcPts val="800"/>
                        </a:spcAft>
                        <a:buNone/>
                      </a:pPr>
                      <a:r>
                        <a:rPr lang="en-IE" sz="1000">
                          <a:effectLst/>
                        </a:rPr>
                        <a:t>ELM</a:t>
                      </a:r>
                      <a:endParaRPr lang="en-IE" sz="100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Backlog Prop NP PEP</a:t>
                      </a: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backlogs of customers who are politically exposed persons, their family members or persons to be close associates.</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46230279"/>
                  </a:ext>
                </a:extLst>
              </a:tr>
              <a:tr h="643845">
                <a:tc>
                  <a:txBody>
                    <a:bodyPr/>
                    <a:lstStyle/>
                    <a:p>
                      <a:pPr>
                        <a:lnSpc>
                          <a:spcPct val="125000"/>
                        </a:lnSpc>
                        <a:spcAft>
                          <a:spcPts val="800"/>
                        </a:spcAft>
                        <a:buNone/>
                      </a:pPr>
                      <a:r>
                        <a:rPr lang="en-IE" sz="1000">
                          <a:effectLst/>
                        </a:rPr>
                        <a:t>ELN</a:t>
                      </a:r>
                      <a:endParaRPr lang="en-IE" sz="100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a:effectLst/>
                        </a:rPr>
                        <a:t>Backlog Prop NP Unacceptable</a:t>
                      </a:r>
                      <a:endParaRPr lang="en-IE" sz="75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 made up of unacceptable-risk natural person customers (e.g. yet to be exited).</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1564887207"/>
                  </a:ext>
                </a:extLst>
              </a:tr>
              <a:tr h="643845">
                <a:tc>
                  <a:txBody>
                    <a:bodyPr/>
                    <a:lstStyle/>
                    <a:p>
                      <a:pPr>
                        <a:lnSpc>
                          <a:spcPct val="125000"/>
                        </a:lnSpc>
                        <a:spcAft>
                          <a:spcPts val="800"/>
                        </a:spcAft>
                        <a:buNone/>
                      </a:pPr>
                      <a:r>
                        <a:rPr lang="en-IE" sz="1000" dirty="0">
                          <a:effectLst/>
                        </a:rPr>
                        <a:t>ELO</a:t>
                      </a:r>
                      <a:endParaRPr lang="en-IE" sz="100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a:effectLst/>
                        </a:rPr>
                        <a:t>Backlog Prop LE Unacceptable</a:t>
                      </a:r>
                      <a:endParaRPr lang="en-IE" sz="75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tc>
                  <a:txBody>
                    <a:bodyPr/>
                    <a:lstStyle/>
                    <a:p>
                      <a:pPr>
                        <a:lnSpc>
                          <a:spcPct val="125000"/>
                        </a:lnSpc>
                        <a:spcAft>
                          <a:spcPts val="800"/>
                        </a:spcAft>
                        <a:buNone/>
                      </a:pPr>
                      <a:r>
                        <a:rPr lang="en-IE" sz="750" dirty="0">
                          <a:effectLst/>
                        </a:rPr>
                        <a:t>Specify the proportion of backlog made up of unacceptable-risk legal entity customers (e.g. yet to be exited).</a:t>
                      </a:r>
                      <a:br>
                        <a:rPr lang="en-IE" sz="750" dirty="0">
                          <a:effectLst/>
                        </a:rPr>
                      </a:br>
                      <a:br>
                        <a:rPr lang="en-IE" sz="750" dirty="0">
                          <a:effectLst/>
                        </a:rPr>
                      </a:br>
                      <a:r>
                        <a:rPr lang="en-IE" sz="750" dirty="0">
                          <a:effectLst/>
                        </a:rPr>
                        <a:t>Variable name: </a:t>
                      </a:r>
                      <a:r>
                        <a:rPr lang="en-IE" sz="750" dirty="0" err="1">
                          <a:effectLst/>
                        </a:rPr>
                        <a:t>PercentageValue</a:t>
                      </a:r>
                      <a:br>
                        <a:rPr lang="en-IE" sz="750" dirty="0">
                          <a:effectLst/>
                        </a:rPr>
                      </a:br>
                      <a:r>
                        <a:rPr lang="en-IE" sz="750" dirty="0">
                          <a:effectLst/>
                        </a:rPr>
                        <a:t>If not applicable enter 0</a:t>
                      </a:r>
                      <a:br>
                        <a:rPr lang="en-IE" sz="750" dirty="0">
                          <a:effectLst/>
                        </a:rPr>
                      </a:br>
                      <a:endParaRPr lang="en-IE" sz="750" dirty="0">
                        <a:effectLst/>
                        <a:latin typeface="Lato" panose="020F0502020204030203" pitchFamily="34" charset="0"/>
                        <a:ea typeface="Lato" panose="020F0502020204030203" pitchFamily="34" charset="0"/>
                        <a:cs typeface="Times New Roman" panose="02020603050405020304" pitchFamily="18" charset="0"/>
                      </a:endParaRPr>
                    </a:p>
                  </a:txBody>
                  <a:tcPr marL="38183" marR="38183" marT="0" marB="0"/>
                </a:tc>
                <a:extLst>
                  <a:ext uri="{0D108BD9-81ED-4DB2-BD59-A6C34878D82A}">
                    <a16:rowId xmlns:a16="http://schemas.microsoft.com/office/drawing/2014/main" val="275615350"/>
                  </a:ext>
                </a:extLst>
              </a:tr>
            </a:tbl>
          </a:graphicData>
        </a:graphic>
      </p:graphicFrame>
      <p:sp>
        <p:nvSpPr>
          <p:cNvPr id="3" name="BJPseudoFooter">
            <a:extLst>
              <a:ext uri="{FF2B5EF4-FFF2-40B4-BE49-F238E27FC236}">
                <a16:creationId xmlns:a16="http://schemas.microsoft.com/office/drawing/2014/main" id="{2CB63699-F9BC-9CF4-BDC2-86F461991CBB}"/>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062582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37DA6-4BE2-F392-5CDA-692918466ACB}"/>
              </a:ext>
            </a:extLst>
          </p:cNvPr>
          <p:cNvSpPr>
            <a:spLocks noGrp="1"/>
          </p:cNvSpPr>
          <p:nvPr>
            <p:ph type="title"/>
          </p:nvPr>
        </p:nvSpPr>
        <p:spPr/>
        <p:txBody>
          <a:bodyPr/>
          <a:lstStyle/>
          <a:p>
            <a:r>
              <a:rPr lang="en-US" dirty="0"/>
              <a:t>Fixed guidance Issue - Description update</a:t>
            </a:r>
            <a:br>
              <a:rPr lang="en-US" dirty="0"/>
            </a:br>
            <a:endParaRPr lang="en-IE" dirty="0"/>
          </a:p>
        </p:txBody>
      </p:sp>
      <p:sp>
        <p:nvSpPr>
          <p:cNvPr id="4" name="Content Placeholder 3">
            <a:extLst>
              <a:ext uri="{FF2B5EF4-FFF2-40B4-BE49-F238E27FC236}">
                <a16:creationId xmlns:a16="http://schemas.microsoft.com/office/drawing/2014/main" id="{E950FC0D-F76E-CBB9-2A73-83DC906C3470}"/>
              </a:ext>
            </a:extLst>
          </p:cNvPr>
          <p:cNvSpPr>
            <a:spLocks noGrp="1"/>
          </p:cNvSpPr>
          <p:nvPr>
            <p:ph idx="10"/>
          </p:nvPr>
        </p:nvSpPr>
        <p:spPr>
          <a:xfrm>
            <a:off x="483288" y="1291037"/>
            <a:ext cx="10932572" cy="1216494"/>
          </a:xfrm>
        </p:spPr>
        <p:txBody>
          <a:bodyPr/>
          <a:lstStyle/>
          <a:p>
            <a:r>
              <a:rPr lang="en-US" b="1" dirty="0"/>
              <a:t>EOF: </a:t>
            </a:r>
            <a:r>
              <a:rPr lang="en-US" dirty="0"/>
              <a:t>Change to guidance, removed “alert which resulted in a Suspicious Transaction Report”. All alerts should be considered regardless of subsequent filing of STR or not.</a:t>
            </a:r>
          </a:p>
          <a:p>
            <a:endParaRPr lang="en-IE" dirty="0"/>
          </a:p>
        </p:txBody>
      </p:sp>
      <p:pic>
        <p:nvPicPr>
          <p:cNvPr id="7" name="Content Placeholder 6" descr="A close up of a text&#10;&#10;AI-generated content may be incorrect.">
            <a:extLst>
              <a:ext uri="{FF2B5EF4-FFF2-40B4-BE49-F238E27FC236}">
                <a16:creationId xmlns:a16="http://schemas.microsoft.com/office/drawing/2014/main" id="{21B59F75-FBD7-1062-ECCB-02FEBF0BDC29}"/>
              </a:ext>
            </a:extLst>
          </p:cNvPr>
          <p:cNvPicPr>
            <a:picLocks noGrp="1" noChangeAspect="1"/>
          </p:cNvPicPr>
          <p:nvPr>
            <p:ph idx="1"/>
          </p:nvPr>
        </p:nvPicPr>
        <p:blipFill>
          <a:blip r:embed="rId4"/>
          <a:stretch>
            <a:fillRect/>
          </a:stretch>
        </p:blipFill>
        <p:spPr>
          <a:xfrm>
            <a:off x="1458753" y="3616067"/>
            <a:ext cx="9274493" cy="1656523"/>
          </a:xfrm>
          <a:prstGeom prst="rect">
            <a:avLst/>
          </a:prstGeom>
        </p:spPr>
      </p:pic>
      <p:sp>
        <p:nvSpPr>
          <p:cNvPr id="34" name="TextBox 33">
            <a:extLst>
              <a:ext uri="{FF2B5EF4-FFF2-40B4-BE49-F238E27FC236}">
                <a16:creationId xmlns:a16="http://schemas.microsoft.com/office/drawing/2014/main" id="{3408863C-0A98-88C2-621E-C08AC795CF3F}"/>
              </a:ext>
            </a:extLst>
          </p:cNvPr>
          <p:cNvSpPr txBox="1"/>
          <p:nvPr/>
        </p:nvSpPr>
        <p:spPr>
          <a:xfrm>
            <a:off x="10416209" y="1499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E0553D8E-B177-3445-1D53-FE371CA25A2C}"/>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093709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9E306-F35D-044D-5F86-F1ED1410111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A8665DA-EB0B-A9D2-5603-938445CA184C}"/>
              </a:ext>
            </a:extLst>
          </p:cNvPr>
          <p:cNvSpPr>
            <a:spLocks noGrp="1"/>
          </p:cNvSpPr>
          <p:nvPr>
            <p:ph type="title"/>
          </p:nvPr>
        </p:nvSpPr>
        <p:spPr/>
        <p:txBody>
          <a:bodyPr/>
          <a:lstStyle/>
          <a:p>
            <a:r>
              <a:rPr lang="en-IE" dirty="0"/>
              <a:t>Uses of REQ Data	</a:t>
            </a:r>
          </a:p>
        </p:txBody>
      </p:sp>
      <p:graphicFrame>
        <p:nvGraphicFramePr>
          <p:cNvPr id="4" name="Diagram 3">
            <a:extLst>
              <a:ext uri="{FF2B5EF4-FFF2-40B4-BE49-F238E27FC236}">
                <a16:creationId xmlns:a16="http://schemas.microsoft.com/office/drawing/2014/main" id="{69554FFC-1F94-482E-5E6D-4F5FB5BD1301}"/>
              </a:ext>
            </a:extLst>
          </p:cNvPr>
          <p:cNvGraphicFramePr/>
          <p:nvPr/>
        </p:nvGraphicFramePr>
        <p:xfrm>
          <a:off x="2286000" y="702365"/>
          <a:ext cx="7944678" cy="53838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10A76B24-479D-7196-58F4-9F10DE66E46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9" name="Graphic 8" descr="Bullseye with solid fill">
            <a:extLst>
              <a:ext uri="{FF2B5EF4-FFF2-40B4-BE49-F238E27FC236}">
                <a16:creationId xmlns:a16="http://schemas.microsoft.com/office/drawing/2014/main" id="{F6D5948C-4910-61B1-112D-4C7DCA9965B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59422" y="1908313"/>
            <a:ext cx="3041374" cy="3041374"/>
          </a:xfrm>
          <a:prstGeom prst="rect">
            <a:avLst/>
          </a:prstGeom>
        </p:spPr>
      </p:pic>
      <p:sp>
        <p:nvSpPr>
          <p:cNvPr id="5" name="BJPseudoFooter">
            <a:extLst>
              <a:ext uri="{FF2B5EF4-FFF2-40B4-BE49-F238E27FC236}">
                <a16:creationId xmlns:a16="http://schemas.microsoft.com/office/drawing/2014/main" id="{C76EA578-CEB0-58CD-4EC9-513965E8F32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33825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70CF-45CB-5E96-ACBA-4EF4C2DA7E0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1154C4F-BC8A-22E7-0129-19EA250E04E6}"/>
              </a:ext>
            </a:extLst>
          </p:cNvPr>
          <p:cNvSpPr>
            <a:spLocks noGrp="1"/>
          </p:cNvSpPr>
          <p:nvPr>
            <p:ph type="title"/>
          </p:nvPr>
        </p:nvSpPr>
        <p:spPr>
          <a:xfrm>
            <a:off x="483287" y="501952"/>
            <a:ext cx="11323903" cy="372424"/>
          </a:xfrm>
        </p:spPr>
        <p:txBody>
          <a:bodyPr/>
          <a:lstStyle/>
          <a:p>
            <a:r>
              <a:rPr lang="en-IE" dirty="0"/>
              <a:t>Known Technical Limits – that can be increased</a:t>
            </a:r>
          </a:p>
        </p:txBody>
      </p:sp>
      <p:sp>
        <p:nvSpPr>
          <p:cNvPr id="10" name="Content Placeholder 9">
            <a:extLst>
              <a:ext uri="{FF2B5EF4-FFF2-40B4-BE49-F238E27FC236}">
                <a16:creationId xmlns:a16="http://schemas.microsoft.com/office/drawing/2014/main" id="{D5569800-058F-85B1-CCCB-F83530B0EB89}"/>
              </a:ext>
            </a:extLst>
          </p:cNvPr>
          <p:cNvSpPr>
            <a:spLocks noGrp="1"/>
          </p:cNvSpPr>
          <p:nvPr>
            <p:ph idx="10"/>
          </p:nvPr>
        </p:nvSpPr>
        <p:spPr>
          <a:xfrm>
            <a:off x="483288" y="1291036"/>
            <a:ext cx="10466652" cy="4263944"/>
          </a:xfrm>
        </p:spPr>
        <p:txBody>
          <a:bodyPr/>
          <a:lstStyle/>
          <a:p>
            <a:r>
              <a:rPr lang="en-US" dirty="0"/>
              <a:t>For Integer values, the max value allowed is 2,147,483,647 (2.1 billion)</a:t>
            </a:r>
          </a:p>
          <a:p>
            <a:pPr marL="0" indent="0">
              <a:buNone/>
            </a:pPr>
            <a:endParaRPr lang="en-US" dirty="0"/>
          </a:p>
          <a:p>
            <a:r>
              <a:rPr lang="en-US" dirty="0"/>
              <a:t>If you need to report a larger number email </a:t>
            </a:r>
            <a:r>
              <a:rPr lang="en-IE" dirty="0">
                <a:solidFill>
                  <a:schemeClr val="accent2"/>
                </a:solidFill>
              </a:rPr>
              <a:t>AML_Analytics@centralbank.ie </a:t>
            </a:r>
            <a:r>
              <a:rPr lang="en-US" dirty="0"/>
              <a:t>during the testing period and we can put a solution in place</a:t>
            </a:r>
            <a:endParaRPr lang="en-IE" dirty="0"/>
          </a:p>
        </p:txBody>
      </p:sp>
      <p:sp>
        <p:nvSpPr>
          <p:cNvPr id="6" name="TextBox 5">
            <a:extLst>
              <a:ext uri="{FF2B5EF4-FFF2-40B4-BE49-F238E27FC236}">
                <a16:creationId xmlns:a16="http://schemas.microsoft.com/office/drawing/2014/main" id="{D5C12F28-F108-3F5F-1462-956D68CCDB6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02CA568E-9F4E-8AC5-A3A5-D5AD287574B8}"/>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49645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0" y="741788"/>
            <a:ext cx="4341376" cy="372424"/>
          </a:xfrm>
        </p:spPr>
        <p:txBody>
          <a:bodyPr/>
          <a:lstStyle/>
          <a:p>
            <a:r>
              <a:rPr lang="en-US" dirty="0"/>
              <a:t>4 Important Rules</a:t>
            </a:r>
            <a:endParaRPr lang="en-IE" dirty="0"/>
          </a:p>
        </p:txBody>
      </p:sp>
      <p:sp>
        <p:nvSpPr>
          <p:cNvPr id="10" name="Content Placeholder 9"/>
          <p:cNvSpPr>
            <a:spLocks noGrp="1"/>
          </p:cNvSpPr>
          <p:nvPr>
            <p:ph idx="10"/>
          </p:nvPr>
        </p:nvSpPr>
        <p:spPr>
          <a:xfrm>
            <a:off x="5895703" y="1423383"/>
            <a:ext cx="6281972" cy="4506617"/>
          </a:xfrm>
        </p:spPr>
        <p:txBody>
          <a:bodyPr/>
          <a:lstStyle/>
          <a:p>
            <a:r>
              <a:rPr lang="en-US" dirty="0"/>
              <a:t>Please ensure that you do not have any of these mistakes in your files</a:t>
            </a:r>
          </a:p>
          <a:p>
            <a:endParaRPr lang="en-US" dirty="0"/>
          </a:p>
          <a:p>
            <a:r>
              <a:rPr lang="en-IE" dirty="0"/>
              <a:t>It is possible to have a file accepted on the portal and still fail these rules</a:t>
            </a:r>
          </a:p>
          <a:p>
            <a:pPr marL="0" indent="0">
              <a:buNone/>
            </a:pPr>
            <a:endParaRPr lang="en-IE" dirty="0"/>
          </a:p>
          <a:p>
            <a:r>
              <a:rPr lang="en-US" dirty="0"/>
              <a:t>You will receive an </a:t>
            </a:r>
            <a:r>
              <a:rPr lang="en-US" b="1" i="1" u="sng" dirty="0"/>
              <a:t>immediate resubmission request</a:t>
            </a:r>
            <a:r>
              <a:rPr lang="en-US" dirty="0"/>
              <a:t> if any of these rules are failed</a:t>
            </a:r>
          </a:p>
        </p:txBody>
      </p:sp>
      <p:pic>
        <p:nvPicPr>
          <p:cNvPr id="6" name="Picture 5">
            <a:extLst>
              <a:ext uri="{FF2B5EF4-FFF2-40B4-BE49-F238E27FC236}">
                <a16:creationId xmlns:a16="http://schemas.microsoft.com/office/drawing/2014/main" id="{50B628AE-BA10-C662-D242-205B1A334238}"/>
              </a:ext>
            </a:extLst>
          </p:cNvPr>
          <p:cNvPicPr>
            <a:picLocks noChangeAspect="1"/>
          </p:cNvPicPr>
          <p:nvPr/>
        </p:nvPicPr>
        <p:blipFill>
          <a:blip r:embed="rId4"/>
          <a:stretch>
            <a:fillRect/>
          </a:stretch>
        </p:blipFill>
        <p:spPr>
          <a:xfrm>
            <a:off x="0" y="0"/>
            <a:ext cx="5730737" cy="6858000"/>
          </a:xfrm>
          <a:prstGeom prst="flowChartDelay">
            <a:avLst/>
          </a:prstGeom>
        </p:spPr>
      </p:pic>
      <p:sp>
        <p:nvSpPr>
          <p:cNvPr id="4" name="TextBox 3">
            <a:extLst>
              <a:ext uri="{FF2B5EF4-FFF2-40B4-BE49-F238E27FC236}">
                <a16:creationId xmlns:a16="http://schemas.microsoft.com/office/drawing/2014/main" id="{6A9AD2E1-7542-7BF6-6207-6D1819D16E0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703EE978-D70B-CACA-D1DE-FDE57489BEF4}"/>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561321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8702277" cy="372424"/>
          </a:xfrm>
        </p:spPr>
        <p:txBody>
          <a:bodyPr/>
          <a:lstStyle/>
          <a:p>
            <a:r>
              <a:rPr lang="en-US" dirty="0"/>
              <a:t>Rule 1: No duplicate tags allowed in Table Structure B</a:t>
            </a:r>
          </a:p>
        </p:txBody>
      </p:sp>
      <p:sp>
        <p:nvSpPr>
          <p:cNvPr id="10" name="Content Placeholder 9"/>
          <p:cNvSpPr>
            <a:spLocks noGrp="1"/>
          </p:cNvSpPr>
          <p:nvPr>
            <p:ph idx="10"/>
          </p:nvPr>
        </p:nvSpPr>
        <p:spPr>
          <a:xfrm>
            <a:off x="483288" y="1291036"/>
            <a:ext cx="10802333" cy="4506617"/>
          </a:xfrm>
        </p:spPr>
        <p:txBody>
          <a:bodyPr/>
          <a:lstStyle/>
          <a:p>
            <a:pPr marL="0" indent="0">
              <a:buNone/>
            </a:pPr>
            <a:r>
              <a:rPr lang="en-US" dirty="0"/>
              <a:t>For example, EAA has been reported twice</a:t>
            </a:r>
          </a:p>
          <a:p>
            <a:pPr marL="0" indent="0">
              <a:buNone/>
            </a:pPr>
            <a:endParaRPr lang="en-US" dirty="0"/>
          </a:p>
          <a:p>
            <a:pPr marL="0" indent="0">
              <a:buNone/>
            </a:pPr>
            <a:r>
              <a:rPr lang="en-US" dirty="0"/>
              <a:t> &lt;A0301A&gt;</a:t>
            </a:r>
          </a:p>
          <a:p>
            <a:pPr marL="0" indent="0">
              <a:buNone/>
            </a:pPr>
            <a:r>
              <a:rPr lang="en-US" dirty="0"/>
              <a:t>    &lt;A03011 Identifier=“</a:t>
            </a:r>
            <a:r>
              <a:rPr lang="en-US" dirty="0">
                <a:solidFill>
                  <a:srgbClr val="FF0000"/>
                </a:solidFill>
              </a:rPr>
              <a:t>EAA</a:t>
            </a:r>
            <a:r>
              <a:rPr lang="en-US" dirty="0"/>
              <a:t>"</a:t>
            </a:r>
            <a:r>
              <a:rPr lang="en-US" dirty="0">
                <a:solidFill>
                  <a:srgbClr val="FF0000"/>
                </a:solidFill>
              </a:rPr>
              <a:t> </a:t>
            </a:r>
            <a:r>
              <a:rPr lang="en-US" dirty="0" err="1"/>
              <a:t>EnumerationLegalStructure</a:t>
            </a:r>
            <a:r>
              <a:rPr lang="en-US" dirty="0"/>
              <a:t>="</a:t>
            </a:r>
            <a:r>
              <a:rPr lang="en-IE" dirty="0" err="1"/>
              <a:t>Stand_alone_entity</a:t>
            </a:r>
            <a:r>
              <a:rPr lang="en-US" dirty="0"/>
              <a:t>"&gt;&lt;/A03011&gt;</a:t>
            </a:r>
          </a:p>
          <a:p>
            <a:pPr marL="0" indent="0">
              <a:buNone/>
            </a:pPr>
            <a:r>
              <a:rPr lang="en-US" dirty="0"/>
              <a:t>    &lt;A03011 Identifier=“EAB" String500="CvN3XIMhg6CX"&gt;&lt;/A03011&gt;</a:t>
            </a:r>
          </a:p>
          <a:p>
            <a:pPr marL="0" indent="0">
              <a:buNone/>
            </a:pPr>
            <a:r>
              <a:rPr lang="en-US" dirty="0"/>
              <a:t>    &lt;A03011 Identifier=“</a:t>
            </a:r>
            <a:r>
              <a:rPr lang="en-US" dirty="0">
                <a:solidFill>
                  <a:srgbClr val="FF0000"/>
                </a:solidFill>
              </a:rPr>
              <a:t>EAA</a:t>
            </a:r>
            <a:r>
              <a:rPr lang="en-US" dirty="0"/>
              <a:t>" </a:t>
            </a:r>
            <a:r>
              <a:rPr lang="en-US" dirty="0" err="1"/>
              <a:t>EnumerationLegalStructure</a:t>
            </a:r>
            <a:r>
              <a:rPr lang="en-US" dirty="0"/>
              <a:t>="</a:t>
            </a:r>
            <a:r>
              <a:rPr lang="en-IE" dirty="0" err="1"/>
              <a:t>Stand_alone_entity</a:t>
            </a:r>
            <a:r>
              <a:rPr lang="en-US" dirty="0"/>
              <a:t>"&gt;&lt;/A03011&gt;</a:t>
            </a:r>
          </a:p>
          <a:p>
            <a:pPr marL="0" indent="0">
              <a:buNone/>
            </a:pPr>
            <a:r>
              <a:rPr lang="en-US" dirty="0"/>
              <a:t>	....</a:t>
            </a:r>
          </a:p>
          <a:p>
            <a:pPr marL="0" indent="0">
              <a:buNone/>
            </a:pPr>
            <a:r>
              <a:rPr lang="en-US" dirty="0"/>
              <a:t>  &lt;/A0301A&gt;</a:t>
            </a:r>
          </a:p>
        </p:txBody>
      </p:sp>
      <p:sp>
        <p:nvSpPr>
          <p:cNvPr id="4" name="TextBox 3">
            <a:extLst>
              <a:ext uri="{FF2B5EF4-FFF2-40B4-BE49-F238E27FC236}">
                <a16:creationId xmlns:a16="http://schemas.microsoft.com/office/drawing/2014/main" id="{AA566FED-1B0B-4CA6-4942-29DEACE9755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C69CFF7D-AFE2-4457-BD5C-8342F935A32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614424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483288" y="1291036"/>
            <a:ext cx="11512196" cy="4506617"/>
          </a:xfrm>
        </p:spPr>
        <p:txBody>
          <a:bodyPr/>
          <a:lstStyle/>
          <a:p>
            <a:pPr marL="0" indent="0">
              <a:buNone/>
            </a:pPr>
            <a:endParaRPr lang="en-US" dirty="0"/>
          </a:p>
          <a:p>
            <a:pPr marL="0" indent="0">
              <a:buNone/>
            </a:pPr>
            <a:r>
              <a:rPr lang="en-US" dirty="0"/>
              <a:t>For example, “</a:t>
            </a:r>
            <a:r>
              <a:rPr lang="en-US" dirty="0" err="1"/>
              <a:t>EnumerationYesNo</a:t>
            </a:r>
            <a:r>
              <a:rPr lang="en-US" dirty="0"/>
              <a:t>” is not the correct variable for EAA</a:t>
            </a:r>
          </a:p>
          <a:p>
            <a:pPr marL="0" indent="0">
              <a:buNone/>
            </a:pPr>
            <a:endParaRPr lang="en-US" dirty="0"/>
          </a:p>
          <a:p>
            <a:pPr marL="0" indent="0">
              <a:buNone/>
            </a:pPr>
            <a:r>
              <a:rPr lang="en-US" dirty="0"/>
              <a:t> &lt;A0301A&gt;</a:t>
            </a:r>
          </a:p>
          <a:p>
            <a:pPr marL="0" indent="0">
              <a:buNone/>
            </a:pPr>
            <a:r>
              <a:rPr lang="en-US" dirty="0"/>
              <a:t>    &lt;A03011 Identifier=“EAA" </a:t>
            </a:r>
            <a:r>
              <a:rPr lang="en-US" dirty="0" err="1">
                <a:solidFill>
                  <a:srgbClr val="FF0000"/>
                </a:solidFill>
              </a:rPr>
              <a:t>EnumerationYesNo</a:t>
            </a:r>
            <a:r>
              <a:rPr lang="en-US" dirty="0">
                <a:solidFill>
                  <a:srgbClr val="FF0000"/>
                </a:solidFill>
              </a:rPr>
              <a:t>="Yes"</a:t>
            </a:r>
            <a:r>
              <a:rPr lang="en-US" dirty="0"/>
              <a:t>&gt;&lt;/A03011&gt;</a:t>
            </a:r>
          </a:p>
          <a:p>
            <a:pPr marL="0" indent="0">
              <a:buNone/>
            </a:pPr>
            <a:r>
              <a:rPr lang="en-US" dirty="0"/>
              <a:t>    &lt;A03011 Identifier=“EAB" String500="CvN3XIMhg6CX"&gt;&lt;/A03011&gt;</a:t>
            </a:r>
          </a:p>
          <a:p>
            <a:pPr marL="0" indent="0">
              <a:buNone/>
            </a:pPr>
            <a:r>
              <a:rPr lang="en-US" dirty="0"/>
              <a:t>    &lt;A03011 Identifier=“EAC" </a:t>
            </a:r>
            <a:r>
              <a:rPr lang="en-IE" dirty="0"/>
              <a:t>LEI="6UDYBS0HIGF3LHDITMDR</a:t>
            </a:r>
            <a:r>
              <a:rPr lang="en-US" dirty="0"/>
              <a:t>"&gt;&lt;/A03011&gt;</a:t>
            </a:r>
          </a:p>
          <a:p>
            <a:pPr marL="0" indent="0">
              <a:buNone/>
            </a:pPr>
            <a:r>
              <a:rPr lang="en-US" dirty="0"/>
              <a:t>	....</a:t>
            </a:r>
          </a:p>
          <a:p>
            <a:pPr marL="0" indent="0">
              <a:buNone/>
            </a:pPr>
            <a:r>
              <a:rPr lang="en-US" dirty="0"/>
              <a:t>  &lt;/A0301A&gt;</a:t>
            </a:r>
          </a:p>
          <a:p>
            <a:pPr marL="0" indent="0">
              <a:buNone/>
            </a:pPr>
            <a:endParaRPr lang="en-US" dirty="0"/>
          </a:p>
        </p:txBody>
      </p:sp>
      <p:sp>
        <p:nvSpPr>
          <p:cNvPr id="5" name="Title 4"/>
          <p:cNvSpPr>
            <a:spLocks noGrp="1"/>
          </p:cNvSpPr>
          <p:nvPr>
            <p:ph type="title"/>
          </p:nvPr>
        </p:nvSpPr>
        <p:spPr>
          <a:xfrm>
            <a:off x="483288" y="258444"/>
            <a:ext cx="11251513" cy="1214917"/>
          </a:xfrm>
        </p:spPr>
        <p:txBody>
          <a:bodyPr/>
          <a:lstStyle/>
          <a:p>
            <a:r>
              <a:rPr lang="en-US" dirty="0"/>
              <a:t>Rule 2: Make sure the correct variable names are reported</a:t>
            </a:r>
            <a:br>
              <a:rPr lang="en-US" dirty="0"/>
            </a:br>
            <a:r>
              <a:rPr lang="en-US" dirty="0"/>
              <a:t>for the corresponding tags in Table Structure B as per the guidance</a:t>
            </a:r>
            <a:endParaRPr lang="en-IE" dirty="0"/>
          </a:p>
        </p:txBody>
      </p:sp>
      <p:sp>
        <p:nvSpPr>
          <p:cNvPr id="6" name="TextBox 5">
            <a:extLst>
              <a:ext uri="{FF2B5EF4-FFF2-40B4-BE49-F238E27FC236}">
                <a16:creationId xmlns:a16="http://schemas.microsoft.com/office/drawing/2014/main" id="{7244CB3C-7400-9611-4B8A-08757A24072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2" name="Picture 11" descr="A screenshot of a computer&#10;&#10;AI-generated content may be incorrect.">
            <a:extLst>
              <a:ext uri="{FF2B5EF4-FFF2-40B4-BE49-F238E27FC236}">
                <a16:creationId xmlns:a16="http://schemas.microsoft.com/office/drawing/2014/main" id="{D5C82A20-539E-946E-C845-3EF3690317D2}"/>
              </a:ext>
            </a:extLst>
          </p:cNvPr>
          <p:cNvPicPr>
            <a:picLocks noChangeAspect="1"/>
          </p:cNvPicPr>
          <p:nvPr/>
        </p:nvPicPr>
        <p:blipFill>
          <a:blip r:embed="rId4"/>
          <a:stretch>
            <a:fillRect/>
          </a:stretch>
        </p:blipFill>
        <p:spPr>
          <a:xfrm>
            <a:off x="3096910" y="4675143"/>
            <a:ext cx="8611802" cy="1371791"/>
          </a:xfrm>
          <a:prstGeom prst="rect">
            <a:avLst/>
          </a:prstGeom>
        </p:spPr>
      </p:pic>
      <p:sp>
        <p:nvSpPr>
          <p:cNvPr id="3" name="BJPseudoFooter">
            <a:extLst>
              <a:ext uri="{FF2B5EF4-FFF2-40B4-BE49-F238E27FC236}">
                <a16:creationId xmlns:a16="http://schemas.microsoft.com/office/drawing/2014/main" id="{11C87026-766D-6B17-1513-93791890B412}"/>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0296319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50138" y="524959"/>
            <a:ext cx="11379850" cy="372424"/>
          </a:xfrm>
        </p:spPr>
        <p:txBody>
          <a:bodyPr/>
          <a:lstStyle/>
          <a:p>
            <a:r>
              <a:rPr lang="en-US" dirty="0"/>
              <a:t>Rule 3: Duplicate values are not allowed in Table Structure A </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AT has been reported twice</a:t>
            </a:r>
          </a:p>
          <a:p>
            <a:pPr marL="0" indent="0">
              <a:buNone/>
            </a:pPr>
            <a:endParaRPr lang="en-US" dirty="0"/>
          </a:p>
          <a:p>
            <a:pPr marL="0" indent="0">
              <a:buNone/>
            </a:pPr>
            <a:r>
              <a:rPr lang="en-US" dirty="0"/>
              <a:t> &lt;A0301B&gt;</a:t>
            </a:r>
          </a:p>
          <a:p>
            <a:pPr marL="0" indent="0">
              <a:buNone/>
            </a:pPr>
            <a:r>
              <a:rPr lang="en-US" dirty="0"/>
              <a:t>    &lt;A03012 EBC="</a:t>
            </a:r>
            <a:r>
              <a:rPr lang="en-US" dirty="0">
                <a:solidFill>
                  <a:srgbClr val="FF0000"/>
                </a:solidFill>
              </a:rPr>
              <a:t>AT</a:t>
            </a:r>
            <a:r>
              <a:rPr lang="en-US" dirty="0"/>
              <a:t>" EBD="263" EBE="407.06"&gt;&lt;/A03012&gt;</a:t>
            </a:r>
          </a:p>
          <a:p>
            <a:pPr marL="0" indent="0">
              <a:buNone/>
            </a:pPr>
            <a:r>
              <a:rPr lang="en-US" dirty="0"/>
              <a:t>    &lt;A03012 EBC="BE" EBD="987" EBE="923.11"&gt;&lt;/A03012&gt;</a:t>
            </a:r>
          </a:p>
          <a:p>
            <a:pPr marL="0" indent="0">
              <a:buNone/>
            </a:pPr>
            <a:r>
              <a:rPr lang="en-US" dirty="0"/>
              <a:t>    &lt;A03012 EBC=“</a:t>
            </a:r>
            <a:r>
              <a:rPr lang="en-US" dirty="0">
                <a:solidFill>
                  <a:srgbClr val="FF0000"/>
                </a:solidFill>
              </a:rPr>
              <a:t>AT</a:t>
            </a:r>
            <a:r>
              <a:rPr lang="en-US" dirty="0"/>
              <a:t>" EBD="420" EBE="170.98"&gt;&lt;/A03012&gt;</a:t>
            </a:r>
          </a:p>
          <a:p>
            <a:pPr marL="0" indent="0">
              <a:buNone/>
            </a:pPr>
            <a:r>
              <a:rPr lang="en-US" dirty="0"/>
              <a:t>	....</a:t>
            </a:r>
          </a:p>
          <a:p>
            <a:pPr marL="0" indent="0">
              <a:buNone/>
            </a:pPr>
            <a:r>
              <a:rPr lang="en-US" dirty="0"/>
              <a:t>  &lt;/A0301B&gt;</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56182287"/>
              </p:ext>
            </p:extLst>
          </p:nvPr>
        </p:nvGraphicFramePr>
        <p:xfrm>
          <a:off x="7366000" y="1391282"/>
          <a:ext cx="4563322" cy="4406371"/>
        </p:xfrm>
        <a:graphic>
          <a:graphicData uri="http://schemas.openxmlformats.org/drawingml/2006/table">
            <a:tbl>
              <a:tblPr bandRow="1">
                <a:tableStyleId>{5C22544A-7EE6-4342-B048-85BDC9FD1C3A}</a:tableStyleId>
              </a:tblPr>
              <a:tblGrid>
                <a:gridCol w="1924619">
                  <a:extLst>
                    <a:ext uri="{9D8B030D-6E8A-4147-A177-3AD203B41FA5}">
                      <a16:colId xmlns:a16="http://schemas.microsoft.com/office/drawing/2014/main" val="3036938830"/>
                    </a:ext>
                  </a:extLst>
                </a:gridCol>
                <a:gridCol w="2638703">
                  <a:extLst>
                    <a:ext uri="{9D8B030D-6E8A-4147-A177-3AD203B41FA5}">
                      <a16:colId xmlns:a16="http://schemas.microsoft.com/office/drawing/2014/main" val="2216002068"/>
                    </a:ext>
                  </a:extLst>
                </a:gridCol>
              </a:tblGrid>
              <a:tr h="207104">
                <a:tc>
                  <a:txBody>
                    <a:bodyPr/>
                    <a:lstStyle/>
                    <a:p>
                      <a:pPr algn="ctr"/>
                      <a:r>
                        <a:rPr lang="en-IE" sz="1200" dirty="0"/>
                        <a:t>Data point</a:t>
                      </a:r>
                    </a:p>
                  </a:txBody>
                  <a:tcPr/>
                </a:tc>
                <a:tc>
                  <a:txBody>
                    <a:bodyPr/>
                    <a:lstStyle/>
                    <a:p>
                      <a:pPr algn="ctr"/>
                      <a:r>
                        <a:rPr lang="en-IE" sz="1200" b="0" kern="1200" dirty="0">
                          <a:solidFill>
                            <a:schemeClr val="dk1"/>
                          </a:solidFill>
                          <a:effectLst/>
                          <a:latin typeface="+mn-lt"/>
                          <a:ea typeface="+mn-ea"/>
                          <a:cs typeface="+mn-cs"/>
                        </a:rPr>
                        <a:t>List</a:t>
                      </a:r>
                    </a:p>
                  </a:txBody>
                  <a:tcPr/>
                </a:tc>
                <a:extLst>
                  <a:ext uri="{0D108BD9-81ED-4DB2-BD59-A6C34878D82A}">
                    <a16:rowId xmlns:a16="http://schemas.microsoft.com/office/drawing/2014/main" val="617475608"/>
                  </a:ext>
                </a:extLst>
              </a:tr>
              <a:tr h="207104">
                <a:tc>
                  <a:txBody>
                    <a:bodyPr/>
                    <a:lstStyle/>
                    <a:p>
                      <a:r>
                        <a:rPr lang="en-IE" sz="1200" dirty="0"/>
                        <a:t>EBC</a:t>
                      </a:r>
                    </a:p>
                  </a:txBody>
                  <a:tcPr/>
                </a:tc>
                <a:tc>
                  <a:txBody>
                    <a:bodyPr/>
                    <a:lstStyle/>
                    <a:p>
                      <a:r>
                        <a:rPr lang="en-IE" sz="1200" b="0" kern="1200" dirty="0" err="1">
                          <a:solidFill>
                            <a:schemeClr val="dk1"/>
                          </a:solidFill>
                          <a:effectLst/>
                          <a:latin typeface="+mn-lt"/>
                          <a:ea typeface="+mn-ea"/>
                          <a:cs typeface="+mn-cs"/>
                        </a:rPr>
                        <a:t>CountriesEEA</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541816280"/>
                  </a:ext>
                </a:extLst>
              </a:tr>
              <a:tr h="414207">
                <a:tc>
                  <a:txBody>
                    <a:bodyPr/>
                    <a:lstStyle/>
                    <a:p>
                      <a:r>
                        <a:rPr lang="en-IE" sz="1200" dirty="0"/>
                        <a:t>EBN</a:t>
                      </a:r>
                    </a:p>
                  </a:txBody>
                  <a:tcPr/>
                </a:tc>
                <a:tc>
                  <a:txBody>
                    <a:bodyPr/>
                    <a:lstStyle/>
                    <a:p>
                      <a:r>
                        <a:rPr lang="en-IE" sz="1200" dirty="0"/>
                        <a:t>CustomerSegment1</a:t>
                      </a:r>
                    </a:p>
                  </a:txBody>
                  <a:tcPr/>
                </a:tc>
                <a:extLst>
                  <a:ext uri="{0D108BD9-81ED-4DB2-BD59-A6C34878D82A}">
                    <a16:rowId xmlns:a16="http://schemas.microsoft.com/office/drawing/2014/main" val="4166284833"/>
                  </a:ext>
                </a:extLst>
              </a:tr>
              <a:tr h="414207">
                <a:tc>
                  <a:txBody>
                    <a:bodyPr/>
                    <a:lstStyle/>
                    <a:p>
                      <a:r>
                        <a:rPr lang="en-IE" sz="1200" dirty="0"/>
                        <a:t>EBS</a:t>
                      </a:r>
                    </a:p>
                  </a:txBody>
                  <a:tcPr/>
                </a:tc>
                <a:tc>
                  <a:txBody>
                    <a:bodyPr/>
                    <a:lstStyle/>
                    <a:p>
                      <a:r>
                        <a:rPr lang="en-IE" sz="1200" dirty="0"/>
                        <a:t>CustomerSegment2</a:t>
                      </a:r>
                    </a:p>
                  </a:txBody>
                  <a:tcPr/>
                </a:tc>
                <a:extLst>
                  <a:ext uri="{0D108BD9-81ED-4DB2-BD59-A6C34878D82A}">
                    <a16:rowId xmlns:a16="http://schemas.microsoft.com/office/drawing/2014/main" val="1332676517"/>
                  </a:ext>
                </a:extLst>
              </a:tr>
              <a:tr h="620853">
                <a:tc>
                  <a:txBody>
                    <a:bodyPr/>
                    <a:lstStyle/>
                    <a:p>
                      <a:r>
                        <a:rPr lang="en-IE" sz="1200" dirty="0"/>
                        <a:t>EUQ, EUY, EVH, EVJ, EVM, EVZ, EWN</a:t>
                      </a:r>
                    </a:p>
                  </a:txBody>
                  <a:tcPr/>
                </a:tc>
                <a:tc>
                  <a:txBody>
                    <a:bodyPr/>
                    <a:lstStyle/>
                    <a:p>
                      <a:r>
                        <a:rPr lang="en-IE" sz="1200" dirty="0"/>
                        <a:t>Country</a:t>
                      </a:r>
                    </a:p>
                  </a:txBody>
                  <a:tcPr/>
                </a:tc>
                <a:extLst>
                  <a:ext uri="{0D108BD9-81ED-4DB2-BD59-A6C34878D82A}">
                    <a16:rowId xmlns:a16="http://schemas.microsoft.com/office/drawing/2014/main" val="2619013874"/>
                  </a:ext>
                </a:extLst>
              </a:tr>
              <a:tr h="414207">
                <a:tc>
                  <a:txBody>
                    <a:bodyPr/>
                    <a:lstStyle/>
                    <a:p>
                      <a:r>
                        <a:rPr lang="en-IE" sz="1200" dirty="0"/>
                        <a:t>EBW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a:solidFill>
                            <a:schemeClr val="dk1"/>
                          </a:solidFill>
                          <a:effectLst/>
                          <a:latin typeface="+mn-lt"/>
                          <a:ea typeface="+mn-ea"/>
                          <a:cs typeface="+mn-cs"/>
                        </a:rPr>
                        <a:t>CustomerSegment3</a:t>
                      </a:r>
                    </a:p>
                  </a:txBody>
                  <a:tcPr/>
                </a:tc>
                <a:extLst>
                  <a:ext uri="{0D108BD9-81ED-4DB2-BD59-A6C34878D82A}">
                    <a16:rowId xmlns:a16="http://schemas.microsoft.com/office/drawing/2014/main" val="998827478"/>
                  </a:ext>
                </a:extLst>
              </a:tr>
              <a:tr h="414207">
                <a:tc>
                  <a:txBody>
                    <a:bodyPr/>
                    <a:lstStyle/>
                    <a:p>
                      <a:r>
                        <a:rPr lang="en-IE" sz="1200" dirty="0"/>
                        <a:t>EBZ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a:solidFill>
                            <a:schemeClr val="dk1"/>
                          </a:solidFill>
                          <a:effectLst/>
                          <a:latin typeface="+mn-lt"/>
                          <a:ea typeface="+mn-ea"/>
                          <a:cs typeface="+mn-cs"/>
                        </a:rPr>
                        <a:t>Sector</a:t>
                      </a:r>
                    </a:p>
                  </a:txBody>
                  <a:tcPr/>
                </a:tc>
                <a:extLst>
                  <a:ext uri="{0D108BD9-81ED-4DB2-BD59-A6C34878D82A}">
                    <a16:rowId xmlns:a16="http://schemas.microsoft.com/office/drawing/2014/main" val="3250180528"/>
                  </a:ext>
                </a:extLst>
              </a:tr>
              <a:tr h="414207">
                <a:tc>
                  <a:txBody>
                    <a:bodyPr/>
                    <a:lstStyle/>
                    <a:p>
                      <a:r>
                        <a:rPr lang="en-IE" sz="1200" dirty="0"/>
                        <a:t>EBO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ProductServiceIncludingOverall</a:t>
                      </a:r>
                      <a:endParaRPr lang="en-IE" sz="1200" b="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1797049183"/>
                  </a:ext>
                </a:extLst>
              </a:tr>
              <a:tr h="414207">
                <a:tc>
                  <a:txBody>
                    <a:bodyPr/>
                    <a:lstStyle/>
                    <a:p>
                      <a:r>
                        <a:rPr lang="en-IE" sz="1200" dirty="0"/>
                        <a:t>EER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FundingMethodPaymentInstrument</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320137072"/>
                  </a:ext>
                </a:extLst>
              </a:tr>
              <a:tr h="294436">
                <a:tc>
                  <a:txBody>
                    <a:bodyPr/>
                    <a:lstStyle/>
                    <a:p>
                      <a:r>
                        <a:rPr lang="en-IE" sz="1200" dirty="0"/>
                        <a:t>EOH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AlertType</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749888133"/>
                  </a:ext>
                </a:extLst>
              </a:tr>
              <a:tr h="414207">
                <a:tc>
                  <a:txBody>
                    <a:bodyPr/>
                    <a:lstStyle/>
                    <a:p>
                      <a:r>
                        <a:rPr lang="en-IE" sz="1200" dirty="0"/>
                        <a:t>EXA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MonitoringRule</a:t>
                      </a:r>
                      <a:r>
                        <a:rPr lang="en-IE" sz="1200" b="0" kern="1200" dirty="0">
                          <a:solidFill>
                            <a:schemeClr val="dk1"/>
                          </a:solidFill>
                          <a:effectLst/>
                          <a:latin typeface="+mn-lt"/>
                          <a:ea typeface="+mn-ea"/>
                          <a:cs typeface="+mn-cs"/>
                        </a:rPr>
                        <a:t> (String500)</a:t>
                      </a:r>
                    </a:p>
                  </a:txBody>
                  <a:tcPr/>
                </a:tc>
                <a:extLst>
                  <a:ext uri="{0D108BD9-81ED-4DB2-BD59-A6C34878D82A}">
                    <a16:rowId xmlns:a16="http://schemas.microsoft.com/office/drawing/2014/main" val="3644673962"/>
                  </a:ext>
                </a:extLst>
              </a:tr>
            </a:tbl>
          </a:graphicData>
        </a:graphic>
      </p:graphicFrame>
      <p:sp>
        <p:nvSpPr>
          <p:cNvPr id="4" name="TextBox 3">
            <a:extLst>
              <a:ext uri="{FF2B5EF4-FFF2-40B4-BE49-F238E27FC236}">
                <a16:creationId xmlns:a16="http://schemas.microsoft.com/office/drawing/2014/main" id="{D564FA18-E679-5843-CA1B-DD24BA65822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836A5883-1263-49B0-B2D2-294B1F341FBA}"/>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002330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11091092" cy="372424"/>
          </a:xfrm>
        </p:spPr>
        <p:txBody>
          <a:bodyPr/>
          <a:lstStyle/>
          <a:p>
            <a:r>
              <a:rPr lang="en-US" dirty="0"/>
              <a:t>Rule 4: Make sure to use explicit closing tags. Self closing</a:t>
            </a:r>
            <a:br>
              <a:rPr lang="en-US" dirty="0"/>
            </a:br>
            <a:r>
              <a:rPr lang="en-US" dirty="0"/>
              <a:t>tags are not allowed (</a:t>
            </a:r>
            <a:r>
              <a:rPr lang="en-US" dirty="0" err="1"/>
              <a:t>ie</a:t>
            </a:r>
            <a:r>
              <a:rPr lang="en-US" dirty="0"/>
              <a:t> /&gt; is not allowed)</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/&gt; has been used to close the tags. In this example “</a:t>
            </a:r>
            <a:r>
              <a:rPr lang="en-IE" dirty="0">
                <a:solidFill>
                  <a:srgbClr val="00B050"/>
                </a:solidFill>
              </a:rPr>
              <a:t>&gt;&lt;/A03011&gt;</a:t>
            </a:r>
            <a:r>
              <a:rPr lang="en-IE" dirty="0"/>
              <a:t>”</a:t>
            </a:r>
            <a:r>
              <a:rPr lang="en-IE" dirty="0">
                <a:solidFill>
                  <a:srgbClr val="00B050"/>
                </a:solidFill>
              </a:rPr>
              <a:t> </a:t>
            </a:r>
            <a:r>
              <a:rPr lang="en-IE" dirty="0"/>
              <a:t>should be used. </a:t>
            </a:r>
            <a:endParaRPr lang="en-US" dirty="0"/>
          </a:p>
          <a:p>
            <a:pPr marL="0" indent="0">
              <a:buNone/>
            </a:pPr>
            <a:endParaRPr lang="en-US" dirty="0"/>
          </a:p>
          <a:p>
            <a:pPr marL="0" indent="0">
              <a:buNone/>
            </a:pPr>
            <a:r>
              <a:rPr lang="en-US" dirty="0"/>
              <a:t> &lt;A0301A&gt;</a:t>
            </a:r>
          </a:p>
          <a:p>
            <a:pPr marL="0" indent="0">
              <a:buNone/>
            </a:pPr>
            <a:r>
              <a:rPr lang="en-US" dirty="0"/>
              <a:t>    &lt;A03011 Identifier=“EAA" </a:t>
            </a:r>
            <a:r>
              <a:rPr lang="en-US" dirty="0" err="1"/>
              <a:t>EnumerationLegalStructure</a:t>
            </a:r>
            <a:r>
              <a:rPr lang="en-US" dirty="0"/>
              <a:t>="</a:t>
            </a:r>
            <a:r>
              <a:rPr lang="en-IE" dirty="0" err="1"/>
              <a:t>Stand_alone_entity</a:t>
            </a:r>
            <a:r>
              <a:rPr lang="en-US" dirty="0"/>
              <a:t>"</a:t>
            </a:r>
            <a:r>
              <a:rPr lang="en-US" dirty="0">
                <a:solidFill>
                  <a:srgbClr val="FF0000"/>
                </a:solidFill>
              </a:rPr>
              <a:t>/&gt;</a:t>
            </a:r>
          </a:p>
          <a:p>
            <a:pPr marL="0" indent="0">
              <a:buNone/>
            </a:pPr>
            <a:r>
              <a:rPr lang="en-US" dirty="0"/>
              <a:t>    &lt;A03011 Identifier=“EAB" String500="CvN3XIMhg6CX"</a:t>
            </a:r>
            <a:r>
              <a:rPr lang="en-US" dirty="0">
                <a:solidFill>
                  <a:srgbClr val="FF0000"/>
                </a:solidFill>
              </a:rPr>
              <a:t>/&gt;</a:t>
            </a:r>
          </a:p>
          <a:p>
            <a:pPr marL="0" indent="0">
              <a:buNone/>
            </a:pPr>
            <a:r>
              <a:rPr lang="en-US" dirty="0"/>
              <a:t>    &lt;A03011 Identifier=“EAC" </a:t>
            </a:r>
            <a:r>
              <a:rPr lang="en-IE" dirty="0"/>
              <a:t>LEI="6UDYBS0HIGF3LHDITMDR"</a:t>
            </a:r>
            <a:r>
              <a:rPr lang="en-US" dirty="0">
                <a:solidFill>
                  <a:srgbClr val="FF0000"/>
                </a:solidFill>
              </a:rPr>
              <a:t>/&gt;</a:t>
            </a:r>
          </a:p>
          <a:p>
            <a:pPr marL="0" indent="0">
              <a:buNone/>
            </a:pPr>
            <a:r>
              <a:rPr lang="en-US" dirty="0"/>
              <a:t>		....</a:t>
            </a:r>
          </a:p>
          <a:p>
            <a:pPr marL="0" indent="0">
              <a:buNone/>
            </a:pPr>
            <a:r>
              <a:rPr lang="en-US" dirty="0"/>
              <a:t>  &lt;/A0301A&gt;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IE" dirty="0"/>
          </a:p>
        </p:txBody>
      </p:sp>
      <p:sp>
        <p:nvSpPr>
          <p:cNvPr id="2" name="6-Point Star 9">
            <a:extLst>
              <a:ext uri="{FF2B5EF4-FFF2-40B4-BE49-F238E27FC236}">
                <a16:creationId xmlns:a16="http://schemas.microsoft.com/office/drawing/2014/main" id="{5A86E177-B680-A07E-22EC-0E58629F3110}"/>
              </a:ext>
            </a:extLst>
          </p:cNvPr>
          <p:cNvSpPr/>
          <p:nvPr/>
        </p:nvSpPr>
        <p:spPr>
          <a:xfrm>
            <a:off x="8247017" y="4162697"/>
            <a:ext cx="3944983" cy="2556803"/>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Reminder an </a:t>
            </a:r>
            <a:r>
              <a:rPr lang="en-IE" b="1" i="1" u="sng" dirty="0"/>
              <a:t>immediate resubmission </a:t>
            </a:r>
            <a:r>
              <a:rPr lang="en-IE" dirty="0"/>
              <a:t>will be required if any of these 4 rules are failed</a:t>
            </a:r>
            <a:endParaRPr lang="en-US" dirty="0"/>
          </a:p>
        </p:txBody>
      </p:sp>
      <p:sp>
        <p:nvSpPr>
          <p:cNvPr id="5" name="TextBox 4">
            <a:extLst>
              <a:ext uri="{FF2B5EF4-FFF2-40B4-BE49-F238E27FC236}">
                <a16:creationId xmlns:a16="http://schemas.microsoft.com/office/drawing/2014/main" id="{BDF73B53-F521-040B-8203-618CFE76137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BE43E50D-1A34-051B-D0F6-FBF03A41CE5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918893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Technical Readiness Checklist</a:t>
            </a:r>
          </a:p>
        </p:txBody>
      </p:sp>
      <p:sp>
        <p:nvSpPr>
          <p:cNvPr id="4" name="Content Placeholder 3"/>
          <p:cNvSpPr>
            <a:spLocks noGrp="1"/>
          </p:cNvSpPr>
          <p:nvPr>
            <p:ph idx="10"/>
          </p:nvPr>
        </p:nvSpPr>
        <p:spPr>
          <a:xfrm>
            <a:off x="483287" y="1291036"/>
            <a:ext cx="6334608" cy="4506617"/>
          </a:xfrm>
        </p:spPr>
        <p:txBody>
          <a:bodyPr/>
          <a:lstStyle/>
          <a:p>
            <a:r>
              <a:rPr lang="en-IE" dirty="0"/>
              <a:t>Collect / Data preparation</a:t>
            </a:r>
          </a:p>
          <a:p>
            <a:endParaRPr lang="en-IE" dirty="0"/>
          </a:p>
          <a:p>
            <a:r>
              <a:rPr lang="en-IE" dirty="0"/>
              <a:t>Creation of the XML file </a:t>
            </a:r>
          </a:p>
          <a:p>
            <a:endParaRPr lang="en-IE" dirty="0"/>
          </a:p>
          <a:p>
            <a:r>
              <a:rPr lang="en-IE" dirty="0"/>
              <a:t>XSD validation</a:t>
            </a:r>
          </a:p>
          <a:p>
            <a:endParaRPr lang="en-IE" dirty="0"/>
          </a:p>
          <a:p>
            <a:r>
              <a:rPr lang="en-IE" dirty="0"/>
              <a:t>4 additional rules that must be passed</a:t>
            </a:r>
          </a:p>
          <a:p>
            <a:endParaRPr lang="en-IE" dirty="0"/>
          </a:p>
          <a:p>
            <a:r>
              <a:rPr lang="en-IE" dirty="0"/>
              <a:t>Internal sign off &amp; submission on CBI portal</a:t>
            </a:r>
          </a:p>
        </p:txBody>
      </p:sp>
      <p:sp>
        <p:nvSpPr>
          <p:cNvPr id="5" name="TextBox 4">
            <a:extLst>
              <a:ext uri="{FF2B5EF4-FFF2-40B4-BE49-F238E27FC236}">
                <a16:creationId xmlns:a16="http://schemas.microsoft.com/office/drawing/2014/main" id="{3ABD4C8B-091C-8580-D3DE-8FB7C48C5AC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4" name="Picture 13">
            <a:extLst>
              <a:ext uri="{FF2B5EF4-FFF2-40B4-BE49-F238E27FC236}">
                <a16:creationId xmlns:a16="http://schemas.microsoft.com/office/drawing/2014/main" id="{88115585-6B56-F48C-FFFE-3861724BFA0D}"/>
              </a:ext>
            </a:extLst>
          </p:cNvPr>
          <p:cNvPicPr>
            <a:picLocks noChangeAspect="1"/>
          </p:cNvPicPr>
          <p:nvPr/>
        </p:nvPicPr>
        <p:blipFill>
          <a:blip r:embed="rId4"/>
          <a:stretch>
            <a:fillRect/>
          </a:stretch>
        </p:blipFill>
        <p:spPr>
          <a:xfrm>
            <a:off x="7831613" y="1442436"/>
            <a:ext cx="3315163" cy="3686689"/>
          </a:xfrm>
          <a:prstGeom prst="rect">
            <a:avLst/>
          </a:prstGeom>
          <a:effectLst>
            <a:glow rad="139700">
              <a:schemeClr val="accent1">
                <a:alpha val="26000"/>
              </a:schemeClr>
            </a:glow>
          </a:effectLst>
        </p:spPr>
      </p:pic>
      <p:sp>
        <p:nvSpPr>
          <p:cNvPr id="6" name="BJPseudoFooter">
            <a:extLst>
              <a:ext uri="{FF2B5EF4-FFF2-40B4-BE49-F238E27FC236}">
                <a16:creationId xmlns:a16="http://schemas.microsoft.com/office/drawing/2014/main" id="{0447457A-E088-4C0F-03E8-DAF7691F28F8}"/>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1564963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555D0-02C3-3C12-1C6C-561B109E857E}"/>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ED7330-E273-8D5E-DC9F-9C46A0BD700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67150" y="1828800"/>
            <a:ext cx="3748088" cy="3748088"/>
          </a:xfrm>
          <a:prstGeom prst="rect">
            <a:avLst/>
          </a:prstGeom>
        </p:spPr>
      </p:pic>
      <p:sp>
        <p:nvSpPr>
          <p:cNvPr id="3" name="TextBox 2">
            <a:extLst>
              <a:ext uri="{FF2B5EF4-FFF2-40B4-BE49-F238E27FC236}">
                <a16:creationId xmlns:a16="http://schemas.microsoft.com/office/drawing/2014/main" id="{5D6FDED2-B425-A9DA-86AC-F44763556AF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41C1F2D4-BC54-AAA9-7641-9ED1CD4A673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96268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6861-86C3-CA43-DB90-6D9FD041248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AD2F624-B9BD-C41E-CAA6-1DE42D06D9F6}"/>
              </a:ext>
            </a:extLst>
          </p:cNvPr>
          <p:cNvSpPr>
            <a:spLocks noGrp="1"/>
          </p:cNvSpPr>
          <p:nvPr>
            <p:ph type="body" sz="quarter" idx="10"/>
          </p:nvPr>
        </p:nvSpPr>
        <p:spPr/>
        <p:txBody>
          <a:bodyPr/>
          <a:lstStyle/>
          <a:p>
            <a:r>
              <a:rPr lang="en-IE" dirty="0"/>
              <a:t>Ciarán Martin</a:t>
            </a:r>
          </a:p>
        </p:txBody>
      </p:sp>
      <p:sp>
        <p:nvSpPr>
          <p:cNvPr id="10" name="Text Placeholder 9">
            <a:extLst>
              <a:ext uri="{FF2B5EF4-FFF2-40B4-BE49-F238E27FC236}">
                <a16:creationId xmlns:a16="http://schemas.microsoft.com/office/drawing/2014/main" id="{1D7B8160-9DD6-ECC4-B630-60A45FB531F1}"/>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F0C20D51-B56E-106F-E2D1-F55733D2049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E2E0C3D9-F3D7-F96B-EC8F-C7CA9D56C8AD}"/>
              </a:ext>
            </a:extLst>
          </p:cNvPr>
          <p:cNvSpPr>
            <a:spLocks noGrp="1"/>
          </p:cNvSpPr>
          <p:nvPr>
            <p:ph type="body" sz="quarter" idx="13"/>
          </p:nvPr>
        </p:nvSpPr>
        <p:spPr>
          <a:xfrm>
            <a:off x="532863" y="2259055"/>
            <a:ext cx="8118078" cy="583984"/>
          </a:xfrm>
        </p:spPr>
        <p:txBody>
          <a:bodyPr/>
          <a:lstStyle/>
          <a:p>
            <a:r>
              <a:rPr lang="en-IE" dirty="0"/>
              <a:t>Pre-submitted Questions</a:t>
            </a:r>
          </a:p>
        </p:txBody>
      </p:sp>
      <p:sp>
        <p:nvSpPr>
          <p:cNvPr id="3" name="TextBox 2">
            <a:extLst>
              <a:ext uri="{FF2B5EF4-FFF2-40B4-BE49-F238E27FC236}">
                <a16:creationId xmlns:a16="http://schemas.microsoft.com/office/drawing/2014/main" id="{6991093E-E534-BF0F-83EA-F5F82B64D8B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9ECBA5F3-25A7-DE75-5B57-69FE8934F6FB}"/>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852357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60AA8-FBCD-4AE4-220A-C4CE1AA0FAA3}"/>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5F2F4A77-C10E-5014-666A-D0630FEEA80C}"/>
              </a:ext>
            </a:extLst>
          </p:cNvPr>
          <p:cNvPicPr>
            <a:picLocks noChangeAspect="1"/>
          </p:cNvPicPr>
          <p:nvPr/>
        </p:nvPicPr>
        <p:blipFill>
          <a:blip r:embed="rId4"/>
          <a:stretch>
            <a:fillRect/>
          </a:stretch>
        </p:blipFill>
        <p:spPr>
          <a:xfrm>
            <a:off x="5132976" y="1291036"/>
            <a:ext cx="5759123" cy="4506514"/>
          </a:xfrm>
          <a:prstGeom prst="rect">
            <a:avLst/>
          </a:prstGeom>
          <a:noFill/>
        </p:spPr>
      </p:pic>
      <p:sp>
        <p:nvSpPr>
          <p:cNvPr id="10" name="Content Placeholder 9">
            <a:extLst>
              <a:ext uri="{FF2B5EF4-FFF2-40B4-BE49-F238E27FC236}">
                <a16:creationId xmlns:a16="http://schemas.microsoft.com/office/drawing/2014/main" id="{E0FF5BFD-6810-0258-72F6-48238F2863AC}"/>
              </a:ext>
            </a:extLst>
          </p:cNvPr>
          <p:cNvSpPr>
            <a:spLocks noGrp="1"/>
          </p:cNvSpPr>
          <p:nvPr>
            <p:ph type="body" sz="quarter" idx="10"/>
          </p:nvPr>
        </p:nvSpPr>
        <p:spPr>
          <a:xfrm>
            <a:off x="483288" y="3127513"/>
            <a:ext cx="3629203" cy="2670037"/>
          </a:xfrm>
        </p:spPr>
        <p:txBody>
          <a:bodyPr>
            <a:normAutofit lnSpcReduction="10000"/>
          </a:bodyPr>
          <a:lstStyle/>
          <a:p>
            <a:pPr marL="0" indent="0">
              <a:buNone/>
            </a:pPr>
            <a:r>
              <a:rPr lang="en-US" dirty="0"/>
              <a:t>Remember the page you were on or navigate back to the required section using left-hand side.</a:t>
            </a:r>
          </a:p>
          <a:p>
            <a:pPr marL="0" indent="0">
              <a:buNone/>
            </a:pPr>
            <a:r>
              <a:rPr lang="en-US" dirty="0"/>
              <a:t>Alternatively, if you are using a PDF reader software like Adobe Acrobat, the Alt Left Arrow shortcut will return you to the page location of the link you clicked</a:t>
            </a:r>
          </a:p>
        </p:txBody>
      </p:sp>
      <p:sp>
        <p:nvSpPr>
          <p:cNvPr id="8" name="Title 7">
            <a:extLst>
              <a:ext uri="{FF2B5EF4-FFF2-40B4-BE49-F238E27FC236}">
                <a16:creationId xmlns:a16="http://schemas.microsoft.com/office/drawing/2014/main" id="{245EA5AA-4496-4376-FEC7-764338A16A18}"/>
              </a:ext>
            </a:extLst>
          </p:cNvPr>
          <p:cNvSpPr>
            <a:spLocks noGrp="1"/>
          </p:cNvSpPr>
          <p:nvPr>
            <p:ph type="title"/>
          </p:nvPr>
        </p:nvSpPr>
        <p:spPr>
          <a:xfrm>
            <a:off x="483287" y="501952"/>
            <a:ext cx="8072883" cy="372424"/>
          </a:xfrm>
        </p:spPr>
        <p:txBody>
          <a:bodyPr anchor="ctr">
            <a:normAutofit/>
          </a:bodyPr>
          <a:lstStyle/>
          <a:p>
            <a:r>
              <a:rPr lang="en-IE" sz="2000" dirty="0"/>
              <a:t>Questions - navigation	</a:t>
            </a:r>
          </a:p>
        </p:txBody>
      </p:sp>
      <p:sp>
        <p:nvSpPr>
          <p:cNvPr id="21" name="Text Placeholder 4">
            <a:extLst>
              <a:ext uri="{FF2B5EF4-FFF2-40B4-BE49-F238E27FC236}">
                <a16:creationId xmlns:a16="http://schemas.microsoft.com/office/drawing/2014/main" id="{B6C319A4-40E9-83F4-E94F-FD355530FB93}"/>
              </a:ext>
            </a:extLst>
          </p:cNvPr>
          <p:cNvSpPr>
            <a:spLocks noGrp="1"/>
          </p:cNvSpPr>
          <p:nvPr>
            <p:ph type="body" idx="1"/>
          </p:nvPr>
        </p:nvSpPr>
        <p:spPr>
          <a:xfrm>
            <a:off x="492182" y="1291035"/>
            <a:ext cx="3604301" cy="1518425"/>
          </a:xfrm>
        </p:spPr>
        <p:txBody>
          <a:bodyPr/>
          <a:lstStyle/>
          <a:p>
            <a:r>
              <a:rPr lang="en-US" dirty="0"/>
              <a:t>How do I get back to where I was in the document when I click on a hyperlink down to the Appendix?</a:t>
            </a:r>
          </a:p>
        </p:txBody>
      </p:sp>
      <p:sp>
        <p:nvSpPr>
          <p:cNvPr id="17" name="Oval 16">
            <a:extLst>
              <a:ext uri="{FF2B5EF4-FFF2-40B4-BE49-F238E27FC236}">
                <a16:creationId xmlns:a16="http://schemas.microsoft.com/office/drawing/2014/main" id="{66D99240-CE63-FBA9-6A50-F0129F7FC012}"/>
              </a:ext>
            </a:extLst>
          </p:cNvPr>
          <p:cNvSpPr/>
          <p:nvPr/>
        </p:nvSpPr>
        <p:spPr>
          <a:xfrm>
            <a:off x="5022574" y="1399832"/>
            <a:ext cx="344556" cy="326391"/>
          </a:xfrm>
          <a:prstGeom prst="ellipse">
            <a:avLst/>
          </a:prstGeom>
          <a:noFill/>
          <a:ln w="2857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TextBox 2">
            <a:extLst>
              <a:ext uri="{FF2B5EF4-FFF2-40B4-BE49-F238E27FC236}">
                <a16:creationId xmlns:a16="http://schemas.microsoft.com/office/drawing/2014/main" id="{77859150-BF91-08B0-4F70-31838D3E0B7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B5BD2693-D8E3-C01B-19FA-137FF8BB542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40760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489-86AF-097A-A95C-30FE10F5173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95D74D-B8B9-4B90-0C02-3480CE3D16EB}"/>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E0C78899-E046-657C-97A3-50B4F4E1A1F0}"/>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91AF461D-4F5F-E251-EAAA-A743370AFA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C3EB405A-2FA9-EA36-8CDE-8977695DB0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22FFAFF6-679F-BBE2-61ED-7FC048B582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84819D53-F852-AECC-8A38-5CE1C73E7B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06A89640-04B2-D59D-3E40-A9435B1152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9A3EC9C6-61B4-E75C-8FC6-8A822B9533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9D16BD56-C6DA-4BF3-3EE5-082D9CEE19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6066A2-847A-2CBD-1074-3C24217FC4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5B828E8D-EC30-0E8A-AD3C-E774BF27B9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12852CE-0810-2653-0D32-770FB2E2DB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D6B0E7D5-62E7-3DEA-328C-AA5B4884E2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D864E050-DBC7-88BF-BB92-1BFA478E39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BA6D1E28-F724-E395-C01F-8E078AAB09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4F4FD4D-3E5F-A78B-11BE-71144961D2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DF9A3D8E-97BA-72C7-5ADE-3E483326F9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9E75532-1AF8-3287-4C43-681894E2B6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E4C0C4B-FB88-57E7-2346-2D1DECA425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2208FA18-749E-82D9-7E89-1FCBDBFED7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71047" y="4112512"/>
            <a:ext cx="914400" cy="914400"/>
          </a:xfrm>
          <a:prstGeom prst="rect">
            <a:avLst/>
          </a:prstGeom>
        </p:spPr>
      </p:pic>
      <p:sp>
        <p:nvSpPr>
          <p:cNvPr id="4" name="BJPseudoFooter">
            <a:extLst>
              <a:ext uri="{FF2B5EF4-FFF2-40B4-BE49-F238E27FC236}">
                <a16:creationId xmlns:a16="http://schemas.microsoft.com/office/drawing/2014/main" id="{1378F7F0-ACF3-CDD8-513F-44352D336B73}"/>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056289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B9116-9C8C-CB12-AF64-4E9B7ECCC7A3}"/>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81BE1C-27A1-65E8-8DF1-0D307FEBE70E}"/>
              </a:ext>
            </a:extLst>
          </p:cNvPr>
          <p:cNvSpPr>
            <a:spLocks noGrp="1"/>
          </p:cNvSpPr>
          <p:nvPr>
            <p:ph type="body" sz="quarter" idx="10"/>
          </p:nvPr>
        </p:nvSpPr>
        <p:spPr>
          <a:xfrm>
            <a:off x="483287" y="3373987"/>
            <a:ext cx="3629203" cy="477078"/>
          </a:xfrm>
        </p:spPr>
        <p:txBody>
          <a:bodyPr>
            <a:normAutofit/>
          </a:bodyPr>
          <a:lstStyle/>
          <a:p>
            <a:pPr marL="0" indent="0">
              <a:buNone/>
            </a:pPr>
            <a:r>
              <a:rPr lang="en-US" dirty="0"/>
              <a:t>Yes</a:t>
            </a:r>
          </a:p>
        </p:txBody>
      </p:sp>
      <p:sp>
        <p:nvSpPr>
          <p:cNvPr id="8" name="Title 7">
            <a:extLst>
              <a:ext uri="{FF2B5EF4-FFF2-40B4-BE49-F238E27FC236}">
                <a16:creationId xmlns:a16="http://schemas.microsoft.com/office/drawing/2014/main" id="{0B0566BA-32C3-B5DA-7333-20C0FAD39E3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2B360F3-C06E-BA4C-0E21-CC21D407CB1D}"/>
              </a:ext>
            </a:extLst>
          </p:cNvPr>
          <p:cNvSpPr>
            <a:spLocks noGrp="1"/>
          </p:cNvSpPr>
          <p:nvPr>
            <p:ph type="body" idx="1"/>
          </p:nvPr>
        </p:nvSpPr>
        <p:spPr>
          <a:xfrm>
            <a:off x="483287" y="1272407"/>
            <a:ext cx="3629203" cy="1703549"/>
          </a:xfrm>
        </p:spPr>
        <p:txBody>
          <a:bodyPr/>
          <a:lstStyle/>
          <a:p>
            <a:r>
              <a:rPr lang="en-US" dirty="0"/>
              <a:t>Could you please confirm that new customers would be all those onboarded in the reporting period of calendar year 2025?</a:t>
            </a:r>
          </a:p>
        </p:txBody>
      </p:sp>
      <p:sp>
        <p:nvSpPr>
          <p:cNvPr id="7" name="Text Placeholder 4">
            <a:extLst>
              <a:ext uri="{FF2B5EF4-FFF2-40B4-BE49-F238E27FC236}">
                <a16:creationId xmlns:a16="http://schemas.microsoft.com/office/drawing/2014/main" id="{BE40E9B7-AAD3-8850-D7CC-DD12AA0DC470}"/>
              </a:ext>
            </a:extLst>
          </p:cNvPr>
          <p:cNvSpPr txBox="1">
            <a:spLocks/>
          </p:cNvSpPr>
          <p:nvPr/>
        </p:nvSpPr>
        <p:spPr>
          <a:xfrm>
            <a:off x="5970710" y="1272407"/>
            <a:ext cx="4445499" cy="215659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Please specify per country the number of your legal entity customers' BOs, and of which are PEPs, who reside in that country.</a:t>
            </a:r>
          </a:p>
          <a:p>
            <a:r>
              <a:rPr lang="en-US" dirty="0"/>
              <a:t>What should be captured active or inactive? </a:t>
            </a:r>
          </a:p>
        </p:txBody>
      </p:sp>
      <p:sp>
        <p:nvSpPr>
          <p:cNvPr id="9" name="Content Placeholder 9">
            <a:extLst>
              <a:ext uri="{FF2B5EF4-FFF2-40B4-BE49-F238E27FC236}">
                <a16:creationId xmlns:a16="http://schemas.microsoft.com/office/drawing/2014/main" id="{99983385-2E98-F8CE-EF40-234B3C4FBDE4}"/>
              </a:ext>
            </a:extLst>
          </p:cNvPr>
          <p:cNvSpPr txBox="1">
            <a:spLocks/>
          </p:cNvSpPr>
          <p:nvPr/>
        </p:nvSpPr>
        <p:spPr>
          <a:xfrm>
            <a:off x="5970710" y="3827030"/>
            <a:ext cx="3629203" cy="234101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Your institution's full (active and inactive) legal entity customer base as of 31 December of the preceding calendar year. </a:t>
            </a:r>
          </a:p>
          <a:p>
            <a:pPr marL="0" indent="0">
              <a:buNone/>
            </a:pPr>
            <a:r>
              <a:rPr lang="en-US" dirty="0"/>
              <a:t>Unless specified otherwise in a question report both active and inactive.</a:t>
            </a:r>
          </a:p>
        </p:txBody>
      </p:sp>
      <p:sp>
        <p:nvSpPr>
          <p:cNvPr id="3" name="TextBox 2">
            <a:extLst>
              <a:ext uri="{FF2B5EF4-FFF2-40B4-BE49-F238E27FC236}">
                <a16:creationId xmlns:a16="http://schemas.microsoft.com/office/drawing/2014/main" id="{FD47AA04-5D50-2D67-F4B3-BABE6AA5DEE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76E7B7F6-0628-28AF-F5A6-20F395F9507F}"/>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456834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40B95-2D93-FA6D-377D-2DA481BA8208}"/>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392291A-CE22-84CA-6EE3-1F90F835900D}"/>
              </a:ext>
            </a:extLst>
          </p:cNvPr>
          <p:cNvSpPr>
            <a:spLocks noGrp="1"/>
          </p:cNvSpPr>
          <p:nvPr>
            <p:ph type="body" sz="quarter" idx="10"/>
          </p:nvPr>
        </p:nvSpPr>
        <p:spPr>
          <a:xfrm>
            <a:off x="483287" y="4979830"/>
            <a:ext cx="10888524" cy="1003794"/>
          </a:xfrm>
        </p:spPr>
        <p:txBody>
          <a:bodyPr>
            <a:normAutofit/>
          </a:bodyPr>
          <a:lstStyle/>
          <a:p>
            <a:pPr marL="0" indent="0">
              <a:buNone/>
            </a:pPr>
            <a:r>
              <a:rPr lang="en-US" dirty="0"/>
              <a:t>As per the guidance document, customers can come under more than one customer type, and the sum of all customer types does not need to sum to the total number of customers. For example, a customer can be both a Natural Person and a High-Risk customer.</a:t>
            </a:r>
          </a:p>
        </p:txBody>
      </p:sp>
      <p:sp>
        <p:nvSpPr>
          <p:cNvPr id="8" name="Title 7">
            <a:extLst>
              <a:ext uri="{FF2B5EF4-FFF2-40B4-BE49-F238E27FC236}">
                <a16:creationId xmlns:a16="http://schemas.microsoft.com/office/drawing/2014/main" id="{0336408E-87F0-0F70-08A3-8192648C1C8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998F027-6988-B988-801B-60B2AC87937C}"/>
              </a:ext>
            </a:extLst>
          </p:cNvPr>
          <p:cNvSpPr>
            <a:spLocks noGrp="1"/>
          </p:cNvSpPr>
          <p:nvPr>
            <p:ph type="body" idx="1"/>
          </p:nvPr>
        </p:nvSpPr>
        <p:spPr>
          <a:xfrm>
            <a:off x="483287" y="1156028"/>
            <a:ext cx="11495424" cy="3542150"/>
          </a:xfrm>
        </p:spPr>
        <p:txBody>
          <a:bodyPr/>
          <a:lstStyle/>
          <a:p>
            <a:r>
              <a:rPr lang="en-US" dirty="0"/>
              <a:t>To avoid double counting, what is the best way to categorize customers across the following groups: </a:t>
            </a:r>
          </a:p>
          <a:p>
            <a:pPr marL="342900" indent="-342900">
              <a:buFont typeface="Arial" panose="020B0604020202020204" pitchFamily="34" charset="0"/>
              <a:buChar char="•"/>
            </a:pPr>
            <a:r>
              <a:rPr lang="en-US" sz="2000" dirty="0"/>
              <a:t>Natural Persons </a:t>
            </a:r>
          </a:p>
          <a:p>
            <a:pPr marL="342900" indent="-342900">
              <a:buFont typeface="Arial" panose="020B0604020202020204" pitchFamily="34" charset="0"/>
              <a:buChar char="•"/>
            </a:pPr>
            <a:r>
              <a:rPr lang="en-US" sz="2000" dirty="0"/>
              <a:t>Legal Entities</a:t>
            </a:r>
          </a:p>
          <a:p>
            <a:pPr marL="342900" indent="-342900">
              <a:buFont typeface="Arial" panose="020B0604020202020204" pitchFamily="34" charset="0"/>
              <a:buChar char="•"/>
            </a:pPr>
            <a:r>
              <a:rPr lang="en-US" sz="2000" dirty="0"/>
              <a:t>High Risk</a:t>
            </a:r>
          </a:p>
          <a:p>
            <a:pPr marL="342900" indent="-342900">
              <a:buFont typeface="Arial" panose="020B0604020202020204" pitchFamily="34" charset="0"/>
              <a:buChar char="•"/>
            </a:pPr>
            <a:r>
              <a:rPr lang="en-US" sz="2000" dirty="0"/>
              <a:t>Cash Intensive</a:t>
            </a:r>
          </a:p>
          <a:p>
            <a:pPr marL="342900" indent="-342900">
              <a:buFont typeface="Arial" panose="020B0604020202020204" pitchFamily="34" charset="0"/>
              <a:buChar char="•"/>
            </a:pPr>
            <a:r>
              <a:rPr lang="en-US" sz="2000" dirty="0"/>
              <a:t>Complex</a:t>
            </a:r>
          </a:p>
          <a:p>
            <a:r>
              <a:rPr lang="en-US" dirty="0"/>
              <a:t>For example, where a customer is both Cash Intensive and High Risk, which classification should take precedence? Should they be counted under High Risk, Cash Intensive, or both?</a:t>
            </a:r>
          </a:p>
        </p:txBody>
      </p:sp>
      <p:sp>
        <p:nvSpPr>
          <p:cNvPr id="3" name="TextBox 2">
            <a:extLst>
              <a:ext uri="{FF2B5EF4-FFF2-40B4-BE49-F238E27FC236}">
                <a16:creationId xmlns:a16="http://schemas.microsoft.com/office/drawing/2014/main" id="{121958F6-76A1-D685-CD8D-7C74F8890A3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B6D2BB89-5811-1398-A33F-3F1E0B34CD51}"/>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59728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8CF6-4B0E-AF95-ADE5-68EDD4EDDC2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7C099E0-227A-996A-C614-0628D2E95DF0}"/>
              </a:ext>
            </a:extLst>
          </p:cNvPr>
          <p:cNvSpPr>
            <a:spLocks noGrp="1"/>
          </p:cNvSpPr>
          <p:nvPr>
            <p:ph type="body" sz="quarter" idx="10"/>
          </p:nvPr>
        </p:nvSpPr>
        <p:spPr>
          <a:xfrm>
            <a:off x="483287" y="3667960"/>
            <a:ext cx="11200713" cy="2389940"/>
          </a:xfrm>
        </p:spPr>
        <p:txBody>
          <a:bodyPr>
            <a:normAutofit/>
          </a:bodyPr>
          <a:lstStyle/>
          <a:p>
            <a:pPr marL="0" indent="0">
              <a:buNone/>
            </a:pPr>
            <a:r>
              <a:rPr lang="en-US" dirty="0"/>
              <a:t>It refers to the suite of policy and procedures which the firm has put in to document all relevant aspects of its AML/CFT control framework (as per Section 54 of the CJA 2010), and which fully demonstrate consideration of and compliance with all legal and regulatory requirements.</a:t>
            </a:r>
          </a:p>
        </p:txBody>
      </p:sp>
      <p:sp>
        <p:nvSpPr>
          <p:cNvPr id="8" name="Title 7">
            <a:extLst>
              <a:ext uri="{FF2B5EF4-FFF2-40B4-BE49-F238E27FC236}">
                <a16:creationId xmlns:a16="http://schemas.microsoft.com/office/drawing/2014/main" id="{82CBCA5F-9B4C-17AB-2147-F87751CE4A14}"/>
              </a:ext>
            </a:extLst>
          </p:cNvPr>
          <p:cNvSpPr>
            <a:spLocks noGrp="1"/>
          </p:cNvSpPr>
          <p:nvPr>
            <p:ph type="title"/>
          </p:nvPr>
        </p:nvSpPr>
        <p:spPr>
          <a:xfrm>
            <a:off x="483287" y="501952"/>
            <a:ext cx="8072883" cy="372424"/>
          </a:xfrm>
        </p:spPr>
        <p:txBody>
          <a:bodyPr anchor="ctr">
            <a:normAutofit/>
          </a:bodyPr>
          <a:lstStyle/>
          <a:p>
            <a:r>
              <a:rPr lang="en-IE" sz="2000" dirty="0"/>
              <a:t>Questions – Policies &amp; Procedures	</a:t>
            </a:r>
          </a:p>
        </p:txBody>
      </p:sp>
      <p:sp>
        <p:nvSpPr>
          <p:cNvPr id="21" name="Text Placeholder 4">
            <a:extLst>
              <a:ext uri="{FF2B5EF4-FFF2-40B4-BE49-F238E27FC236}">
                <a16:creationId xmlns:a16="http://schemas.microsoft.com/office/drawing/2014/main" id="{ED2F96DA-AC52-9EEA-6AB2-1DF5CD357E25}"/>
              </a:ext>
            </a:extLst>
          </p:cNvPr>
          <p:cNvSpPr>
            <a:spLocks noGrp="1"/>
          </p:cNvSpPr>
          <p:nvPr>
            <p:ph type="body" idx="1"/>
          </p:nvPr>
        </p:nvSpPr>
        <p:spPr>
          <a:xfrm>
            <a:off x="483287" y="1156029"/>
            <a:ext cx="11495424" cy="2202312"/>
          </a:xfrm>
        </p:spPr>
        <p:txBody>
          <a:bodyPr/>
          <a:lstStyle/>
          <a:p>
            <a:r>
              <a:rPr lang="en-US" dirty="0"/>
              <a:t>“Date(s) when the last version of the following policies and procedures approved by the management”</a:t>
            </a:r>
          </a:p>
          <a:p>
            <a:endParaRPr lang="en-US" dirty="0"/>
          </a:p>
          <a:p>
            <a:r>
              <a:rPr lang="en-US" dirty="0"/>
              <a:t>Does it refer to policies including a note that an approval is required on foot of regulatory change, i.e., within the AML policy? Or does it refer to a separate policy setting out requirements for policy approvals?</a:t>
            </a:r>
          </a:p>
        </p:txBody>
      </p:sp>
      <p:sp>
        <p:nvSpPr>
          <p:cNvPr id="3" name="TextBox 2">
            <a:extLst>
              <a:ext uri="{FF2B5EF4-FFF2-40B4-BE49-F238E27FC236}">
                <a16:creationId xmlns:a16="http://schemas.microsoft.com/office/drawing/2014/main" id="{9E86C6BA-CFA3-2321-4475-38CE2194EAA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D68B0D68-EF96-32A4-8302-963346D10BE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7110716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B824A-270F-BF5A-02C6-B82BDBFD559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D285758-3A0B-E92B-56A8-6934A70C4786}"/>
              </a:ext>
            </a:extLst>
          </p:cNvPr>
          <p:cNvSpPr>
            <a:spLocks noGrp="1"/>
          </p:cNvSpPr>
          <p:nvPr>
            <p:ph type="body" sz="quarter" idx="10"/>
          </p:nvPr>
        </p:nvSpPr>
        <p:spPr>
          <a:xfrm>
            <a:off x="574727" y="2535442"/>
            <a:ext cx="10680706" cy="2157744"/>
          </a:xfrm>
        </p:spPr>
        <p:txBody>
          <a:bodyPr>
            <a:normAutofit/>
          </a:bodyPr>
          <a:lstStyle/>
          <a:p>
            <a:pPr marL="0" indent="0">
              <a:buNone/>
            </a:pPr>
            <a:r>
              <a:rPr lang="en-US" dirty="0"/>
              <a:t>In case an entity uses three risk categories please classify Medium risk as Medium-low risk. </a:t>
            </a:r>
          </a:p>
          <a:p>
            <a:pPr marL="0" indent="0">
              <a:buNone/>
            </a:pPr>
            <a:r>
              <a:rPr lang="en-US" dirty="0"/>
              <a:t>AMLA have since provided a mapping between various risk rating system and their 4-level system. The guidance document has been updated to reflect this.</a:t>
            </a:r>
          </a:p>
        </p:txBody>
      </p:sp>
      <p:sp>
        <p:nvSpPr>
          <p:cNvPr id="8" name="Title 7">
            <a:extLst>
              <a:ext uri="{FF2B5EF4-FFF2-40B4-BE49-F238E27FC236}">
                <a16:creationId xmlns:a16="http://schemas.microsoft.com/office/drawing/2014/main" id="{1B1F04A8-E012-9677-DB6C-C5176CFF79A3}"/>
              </a:ext>
            </a:extLst>
          </p:cNvPr>
          <p:cNvSpPr>
            <a:spLocks noGrp="1"/>
          </p:cNvSpPr>
          <p:nvPr>
            <p:ph type="title"/>
          </p:nvPr>
        </p:nvSpPr>
        <p:spPr>
          <a:xfrm>
            <a:off x="483287" y="501952"/>
            <a:ext cx="8072883" cy="372424"/>
          </a:xfrm>
        </p:spPr>
        <p:txBody>
          <a:bodyPr anchor="ctr">
            <a:normAutofit/>
          </a:bodyPr>
          <a:lstStyle/>
          <a:p>
            <a:r>
              <a:rPr lang="en-IE" sz="2000" dirty="0"/>
              <a:t>Questions – Customer Due Diligence	</a:t>
            </a:r>
          </a:p>
        </p:txBody>
      </p:sp>
      <p:sp>
        <p:nvSpPr>
          <p:cNvPr id="21" name="Text Placeholder 4">
            <a:extLst>
              <a:ext uri="{FF2B5EF4-FFF2-40B4-BE49-F238E27FC236}">
                <a16:creationId xmlns:a16="http://schemas.microsoft.com/office/drawing/2014/main" id="{EC5FF0C6-61D1-2AA8-A460-06E04B4B8BC7}"/>
              </a:ext>
            </a:extLst>
          </p:cNvPr>
          <p:cNvSpPr>
            <a:spLocks noGrp="1"/>
          </p:cNvSpPr>
          <p:nvPr>
            <p:ph type="body" idx="1"/>
          </p:nvPr>
        </p:nvSpPr>
        <p:spPr>
          <a:xfrm>
            <a:off x="574727" y="1197032"/>
            <a:ext cx="11495424" cy="773083"/>
          </a:xfrm>
        </p:spPr>
        <p:txBody>
          <a:bodyPr/>
          <a:lstStyle/>
          <a:p>
            <a:r>
              <a:rPr lang="en-US" dirty="0"/>
              <a:t>We categorize customers as low, medium and high risk. How should we report this correctly given the medium-low and medium-high categorizations provided?</a:t>
            </a:r>
          </a:p>
        </p:txBody>
      </p:sp>
      <p:sp>
        <p:nvSpPr>
          <p:cNvPr id="3" name="TextBox 2">
            <a:extLst>
              <a:ext uri="{FF2B5EF4-FFF2-40B4-BE49-F238E27FC236}">
                <a16:creationId xmlns:a16="http://schemas.microsoft.com/office/drawing/2014/main" id="{83FAFC51-938C-6CE9-159C-94F1C95EA6D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6227FF06-72F1-5E9F-BFF6-23C9473B320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607491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0E322-FCE1-B4F2-71CA-F6D2F6328AB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9442B77-CEA6-B5D0-53FD-14624BE63399}"/>
              </a:ext>
            </a:extLst>
          </p:cNvPr>
          <p:cNvSpPr>
            <a:spLocks noGrp="1"/>
          </p:cNvSpPr>
          <p:nvPr>
            <p:ph type="body" sz="quarter" idx="10"/>
          </p:nvPr>
        </p:nvSpPr>
        <p:spPr>
          <a:xfrm>
            <a:off x="489397" y="4332267"/>
            <a:ext cx="3629203" cy="1219199"/>
          </a:xfrm>
        </p:spPr>
        <p:txBody>
          <a:bodyPr>
            <a:normAutofit/>
          </a:bodyPr>
          <a:lstStyle/>
          <a:p>
            <a:pPr marL="0" lvl="0" indent="0">
              <a:buNone/>
            </a:pPr>
            <a:r>
              <a:rPr lang="en-US" dirty="0"/>
              <a:t>Only on finding specific to the Irish branch. </a:t>
            </a:r>
            <a:endParaRPr lang="en-IE" dirty="0"/>
          </a:p>
        </p:txBody>
      </p:sp>
      <p:sp>
        <p:nvSpPr>
          <p:cNvPr id="8" name="Title 7">
            <a:extLst>
              <a:ext uri="{FF2B5EF4-FFF2-40B4-BE49-F238E27FC236}">
                <a16:creationId xmlns:a16="http://schemas.microsoft.com/office/drawing/2014/main" id="{7903D130-2CB7-6D43-E051-A815FB27CC6D}"/>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57848A58-77C7-4151-5F78-857E5D8F9C08}"/>
              </a:ext>
            </a:extLst>
          </p:cNvPr>
          <p:cNvSpPr>
            <a:spLocks noGrp="1"/>
          </p:cNvSpPr>
          <p:nvPr>
            <p:ph type="body" idx="1"/>
          </p:nvPr>
        </p:nvSpPr>
        <p:spPr>
          <a:xfrm>
            <a:off x="483287" y="1679398"/>
            <a:ext cx="4787356" cy="2457447"/>
          </a:xfrm>
        </p:spPr>
        <p:txBody>
          <a:bodyPr/>
          <a:lstStyle/>
          <a:p>
            <a:r>
              <a:rPr lang="en-GB" dirty="0"/>
              <a:t>State whether a foreign supervisory authority issued findings on your institution's risk management. As we are a branch, should this include findings on the group as a whole, or only findings specific to Dublin branch?</a:t>
            </a:r>
            <a:endParaRPr lang="en-US" dirty="0"/>
          </a:p>
        </p:txBody>
      </p:sp>
      <p:sp>
        <p:nvSpPr>
          <p:cNvPr id="7" name="Text Placeholder 4">
            <a:extLst>
              <a:ext uri="{FF2B5EF4-FFF2-40B4-BE49-F238E27FC236}">
                <a16:creationId xmlns:a16="http://schemas.microsoft.com/office/drawing/2014/main" id="{57362C4A-C08B-8A7C-A272-505F9208E240}"/>
              </a:ext>
            </a:extLst>
          </p:cNvPr>
          <p:cNvSpPr txBox="1">
            <a:spLocks/>
          </p:cNvSpPr>
          <p:nvPr/>
        </p:nvSpPr>
        <p:spPr>
          <a:xfrm>
            <a:off x="6608211" y="1679398"/>
            <a:ext cx="4354315" cy="1749602"/>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We have multi-hub locations in one domicile for one legal entity (i.e. Dublin and Limerick). Would Limerick count as a representative office?</a:t>
            </a:r>
            <a:endParaRPr lang="en-IE" dirty="0"/>
          </a:p>
        </p:txBody>
      </p:sp>
      <p:sp>
        <p:nvSpPr>
          <p:cNvPr id="9" name="Content Placeholder 9">
            <a:extLst>
              <a:ext uri="{FF2B5EF4-FFF2-40B4-BE49-F238E27FC236}">
                <a16:creationId xmlns:a16="http://schemas.microsoft.com/office/drawing/2014/main" id="{CD8A1F6F-D794-5F03-C417-CB4A61312716}"/>
              </a:ext>
            </a:extLst>
          </p:cNvPr>
          <p:cNvSpPr txBox="1">
            <a:spLocks/>
          </p:cNvSpPr>
          <p:nvPr/>
        </p:nvSpPr>
        <p:spPr>
          <a:xfrm>
            <a:off x="6608211" y="3738053"/>
            <a:ext cx="3629203" cy="17496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dirty="0"/>
              <a:t>If the Limerick hub is providing direct services to customers, for which AML obligations apply, then yes,  however if it’s only an operational hub then it would not count.</a:t>
            </a:r>
            <a:endParaRPr lang="en-US" dirty="0"/>
          </a:p>
        </p:txBody>
      </p:sp>
      <p:sp>
        <p:nvSpPr>
          <p:cNvPr id="6" name="Content Placeholder 9">
            <a:extLst>
              <a:ext uri="{FF2B5EF4-FFF2-40B4-BE49-F238E27FC236}">
                <a16:creationId xmlns:a16="http://schemas.microsoft.com/office/drawing/2014/main" id="{F21B2705-7D76-15E2-E6BD-C65CC820E20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9E088223-8CA7-EECF-88D4-E28780E2390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F0F4FC31-417C-5EE7-E08D-ADC5DC72E765}"/>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4700611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AC15-80FB-83A4-5B50-36048EF89C3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0039F43-82C6-DE9C-24D9-BD274A7797E1}"/>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7" name="Text Placeholder 4">
            <a:extLst>
              <a:ext uri="{FF2B5EF4-FFF2-40B4-BE49-F238E27FC236}">
                <a16:creationId xmlns:a16="http://schemas.microsoft.com/office/drawing/2014/main" id="{97A3DCAD-98B3-AF6C-73A8-EF0DBF3A33BC}"/>
              </a:ext>
            </a:extLst>
          </p:cNvPr>
          <p:cNvSpPr txBox="1">
            <a:spLocks/>
          </p:cNvSpPr>
          <p:nvPr/>
        </p:nvSpPr>
        <p:spPr>
          <a:xfrm>
            <a:off x="5185186" y="1304819"/>
            <a:ext cx="6424612" cy="2583699"/>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In Section 7 (Mitigation &amp; Control) there are two questions relating to CDD: "Are intragroup activities identified?" and "Are intragroup transactions identified?"</a:t>
            </a:r>
          </a:p>
          <a:p>
            <a:r>
              <a:rPr lang="en-US" dirty="0"/>
              <a:t>Could some examples be given in guidance to illustrate what types of activities/transactions these two questions are intended to capture?</a:t>
            </a:r>
            <a:endParaRPr lang="en-IE" dirty="0"/>
          </a:p>
        </p:txBody>
      </p:sp>
      <p:sp>
        <p:nvSpPr>
          <p:cNvPr id="9" name="Content Placeholder 9">
            <a:extLst>
              <a:ext uri="{FF2B5EF4-FFF2-40B4-BE49-F238E27FC236}">
                <a16:creationId xmlns:a16="http://schemas.microsoft.com/office/drawing/2014/main" id="{0C5A7DB7-B867-510D-E01B-9A95BD0E0992}"/>
              </a:ext>
            </a:extLst>
          </p:cNvPr>
          <p:cNvSpPr txBox="1">
            <a:spLocks/>
          </p:cNvSpPr>
          <p:nvPr/>
        </p:nvSpPr>
        <p:spPr>
          <a:xfrm>
            <a:off x="5185186" y="4017329"/>
            <a:ext cx="6199195" cy="233871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US" dirty="0"/>
              <a:t>An intragroup activity is a service provided by one or more members of a group to another member of the same group, such as management, accounting, legal, IT or HR, etc.</a:t>
            </a:r>
          </a:p>
          <a:p>
            <a:pPr marL="0" indent="0">
              <a:spcBef>
                <a:spcPts val="600"/>
              </a:spcBef>
              <a:buNone/>
            </a:pPr>
            <a:r>
              <a:rPr lang="en-US" dirty="0"/>
              <a:t>An intragroup transaction is any economic exchange, such as the sale of goods, services, or assets, that occurs between two or more companies within the same corporate group.</a:t>
            </a:r>
          </a:p>
        </p:txBody>
      </p:sp>
      <p:sp>
        <p:nvSpPr>
          <p:cNvPr id="6" name="Content Placeholder 9">
            <a:extLst>
              <a:ext uri="{FF2B5EF4-FFF2-40B4-BE49-F238E27FC236}">
                <a16:creationId xmlns:a16="http://schemas.microsoft.com/office/drawing/2014/main" id="{C2B71050-2035-F3E0-33E3-0B17E635B857}"/>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30EE5752-2912-0E3E-779B-25231580FCF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11" name="Text Placeholder 10">
            <a:extLst>
              <a:ext uri="{FF2B5EF4-FFF2-40B4-BE49-F238E27FC236}">
                <a16:creationId xmlns:a16="http://schemas.microsoft.com/office/drawing/2014/main" id="{4C8DA9FC-4AAF-0CCD-4A01-412E6591D547}"/>
              </a:ext>
            </a:extLst>
          </p:cNvPr>
          <p:cNvSpPr>
            <a:spLocks noGrp="1"/>
          </p:cNvSpPr>
          <p:nvPr>
            <p:ph type="body" idx="1"/>
          </p:nvPr>
        </p:nvSpPr>
        <p:spPr>
          <a:xfrm>
            <a:off x="492182" y="1291036"/>
            <a:ext cx="3604301" cy="2377322"/>
          </a:xfrm>
        </p:spPr>
        <p:txBody>
          <a:bodyPr/>
          <a:lstStyle/>
          <a:p>
            <a:r>
              <a:rPr lang="en-IE" dirty="0"/>
              <a:t>EBC – We are a branch writing FOE business in Ireland but Ireland is not a listed country in EBC how do we report this?</a:t>
            </a:r>
          </a:p>
          <a:p>
            <a:endParaRPr lang="en-IE" dirty="0"/>
          </a:p>
        </p:txBody>
      </p:sp>
      <p:sp>
        <p:nvSpPr>
          <p:cNvPr id="12" name="Content Placeholder 9">
            <a:extLst>
              <a:ext uri="{FF2B5EF4-FFF2-40B4-BE49-F238E27FC236}">
                <a16:creationId xmlns:a16="http://schemas.microsoft.com/office/drawing/2014/main" id="{1DC4F004-B866-730C-6B85-6FC1FDC2E1DE}"/>
              </a:ext>
            </a:extLst>
          </p:cNvPr>
          <p:cNvSpPr txBox="1">
            <a:spLocks/>
          </p:cNvSpPr>
          <p:nvPr/>
        </p:nvSpPr>
        <p:spPr>
          <a:xfrm>
            <a:off x="479730" y="3553502"/>
            <a:ext cx="3629203" cy="202894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dirty="0"/>
              <a:t>As you are reporting from the perspective of the branch, not from the perspective of the group, we are treating Ireland as your host country which is why it is not located in the FOE/FOS list. </a:t>
            </a:r>
          </a:p>
          <a:p>
            <a:pPr marL="0" indent="0">
              <a:buNone/>
            </a:pPr>
            <a:endParaRPr lang="en-US" dirty="0"/>
          </a:p>
        </p:txBody>
      </p:sp>
      <p:sp>
        <p:nvSpPr>
          <p:cNvPr id="4" name="BJPseudoFooter">
            <a:extLst>
              <a:ext uri="{FF2B5EF4-FFF2-40B4-BE49-F238E27FC236}">
                <a16:creationId xmlns:a16="http://schemas.microsoft.com/office/drawing/2014/main" id="{C7984FB7-98D6-9A25-92EB-E11785188C5E}"/>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797896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CF037-0492-C476-D011-DBB5387812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CF67712-66EE-41B2-7983-9801C0D69ADF}"/>
              </a:ext>
            </a:extLst>
          </p:cNvPr>
          <p:cNvSpPr>
            <a:spLocks noGrp="1"/>
          </p:cNvSpPr>
          <p:nvPr>
            <p:ph type="body" sz="quarter" idx="10"/>
          </p:nvPr>
        </p:nvSpPr>
        <p:spPr>
          <a:xfrm>
            <a:off x="483287" y="2773856"/>
            <a:ext cx="10945740" cy="828910"/>
          </a:xfrm>
        </p:spPr>
        <p:txBody>
          <a:bodyPr>
            <a:normAutofit fontScale="92500" lnSpcReduction="10000"/>
          </a:bodyPr>
          <a:lstStyle/>
          <a:p>
            <a:pPr marL="0" lvl="0" indent="0">
              <a:buNone/>
            </a:pPr>
            <a:r>
              <a:rPr lang="en-US" dirty="0"/>
              <a:t>Whenever a sufficient cumulative score is reached to trigger an alert all the rules combined can be treated to have "alerted". If this collective alert results in an STR filing each alerting rule can be treated as a True Positive, otherwise, treat them as False Positive.</a:t>
            </a:r>
            <a:endParaRPr lang="en-IE" dirty="0"/>
          </a:p>
        </p:txBody>
      </p:sp>
      <p:sp>
        <p:nvSpPr>
          <p:cNvPr id="8" name="Title 7">
            <a:extLst>
              <a:ext uri="{FF2B5EF4-FFF2-40B4-BE49-F238E27FC236}">
                <a16:creationId xmlns:a16="http://schemas.microsoft.com/office/drawing/2014/main" id="{7E01F6DB-86E3-4C57-C778-CA20A2E2D841}"/>
              </a:ext>
            </a:extLst>
          </p:cNvPr>
          <p:cNvSpPr>
            <a:spLocks noGrp="1"/>
          </p:cNvSpPr>
          <p:nvPr>
            <p:ph type="title"/>
          </p:nvPr>
        </p:nvSpPr>
        <p:spPr>
          <a:xfrm>
            <a:off x="483287" y="501952"/>
            <a:ext cx="8072883" cy="372424"/>
          </a:xfrm>
        </p:spPr>
        <p:txBody>
          <a:bodyPr anchor="ctr">
            <a:normAutofit/>
          </a:bodyPr>
          <a:lstStyle/>
          <a:p>
            <a:r>
              <a:rPr lang="en-IE" sz="2000" dirty="0"/>
              <a:t>Questions – Transaction Monitoring</a:t>
            </a:r>
          </a:p>
        </p:txBody>
      </p:sp>
      <p:sp>
        <p:nvSpPr>
          <p:cNvPr id="21" name="Text Placeholder 4">
            <a:extLst>
              <a:ext uri="{FF2B5EF4-FFF2-40B4-BE49-F238E27FC236}">
                <a16:creationId xmlns:a16="http://schemas.microsoft.com/office/drawing/2014/main" id="{9DC80563-22E6-CC20-076A-03036EA28B45}"/>
              </a:ext>
            </a:extLst>
          </p:cNvPr>
          <p:cNvSpPr>
            <a:spLocks noGrp="1"/>
          </p:cNvSpPr>
          <p:nvPr>
            <p:ph type="body" idx="1"/>
          </p:nvPr>
        </p:nvSpPr>
        <p:spPr>
          <a:xfrm>
            <a:off x="483287" y="1374573"/>
            <a:ext cx="10879931" cy="1081856"/>
          </a:xfrm>
        </p:spPr>
        <p:txBody>
          <a:bodyPr/>
          <a:lstStyle/>
          <a:p>
            <a:r>
              <a:rPr lang="en-US" dirty="0"/>
              <a:t>In my institution, alerts are not generated by a single rule trigger. Instead, they result from a cumulative scoring model based on the aggregate scores of multiple rules. How can we report this correctly?</a:t>
            </a:r>
          </a:p>
        </p:txBody>
      </p:sp>
      <p:sp>
        <p:nvSpPr>
          <p:cNvPr id="6" name="Content Placeholder 9">
            <a:extLst>
              <a:ext uri="{FF2B5EF4-FFF2-40B4-BE49-F238E27FC236}">
                <a16:creationId xmlns:a16="http://schemas.microsoft.com/office/drawing/2014/main" id="{6D1388B2-E2A8-56A4-56EB-0D8B78C79A3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1333012-A0A1-D7A9-D3A3-10895339F35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B44EDAC7-52CB-EAD1-E172-E629DEADF96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242614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00BE-8425-3914-A0D5-B599058546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E2581532-310B-E146-854E-B847947C88AD}"/>
              </a:ext>
            </a:extLst>
          </p:cNvPr>
          <p:cNvSpPr>
            <a:spLocks noGrp="1"/>
          </p:cNvSpPr>
          <p:nvPr>
            <p:ph type="body" sz="quarter" idx="10"/>
          </p:nvPr>
        </p:nvSpPr>
        <p:spPr>
          <a:xfrm>
            <a:off x="483287" y="2773856"/>
            <a:ext cx="10945740" cy="828910"/>
          </a:xfrm>
        </p:spPr>
        <p:txBody>
          <a:bodyPr>
            <a:normAutofit/>
          </a:bodyPr>
          <a:lstStyle/>
          <a:p>
            <a:pPr marL="0" lvl="0" indent="0">
              <a:buNone/>
            </a:pPr>
            <a:r>
              <a:rPr lang="en-US" dirty="0"/>
              <a:t>A manual alert is any alert that is not automatically generated by a system, suspicions raised by tellers is included in this.</a:t>
            </a:r>
            <a:endParaRPr lang="en-IE" dirty="0"/>
          </a:p>
        </p:txBody>
      </p:sp>
      <p:sp>
        <p:nvSpPr>
          <p:cNvPr id="8" name="Title 7">
            <a:extLst>
              <a:ext uri="{FF2B5EF4-FFF2-40B4-BE49-F238E27FC236}">
                <a16:creationId xmlns:a16="http://schemas.microsoft.com/office/drawing/2014/main" id="{602BF6F7-552C-B7A2-248A-4A118C405C09}"/>
              </a:ext>
            </a:extLst>
          </p:cNvPr>
          <p:cNvSpPr>
            <a:spLocks noGrp="1"/>
          </p:cNvSpPr>
          <p:nvPr>
            <p:ph type="title"/>
          </p:nvPr>
        </p:nvSpPr>
        <p:spPr>
          <a:xfrm>
            <a:off x="483287" y="501952"/>
            <a:ext cx="8072883" cy="372424"/>
          </a:xfrm>
        </p:spPr>
        <p:txBody>
          <a:bodyPr anchor="ctr">
            <a:normAutofit/>
          </a:bodyPr>
          <a:lstStyle/>
          <a:p>
            <a:r>
              <a:rPr lang="en-IE" sz="2000" dirty="0"/>
              <a:t>Questions – Alerts</a:t>
            </a:r>
          </a:p>
        </p:txBody>
      </p:sp>
      <p:sp>
        <p:nvSpPr>
          <p:cNvPr id="21" name="Text Placeholder 4">
            <a:extLst>
              <a:ext uri="{FF2B5EF4-FFF2-40B4-BE49-F238E27FC236}">
                <a16:creationId xmlns:a16="http://schemas.microsoft.com/office/drawing/2014/main" id="{392CE2BF-990E-C803-16C1-3B463E1E2568}"/>
              </a:ext>
            </a:extLst>
          </p:cNvPr>
          <p:cNvSpPr>
            <a:spLocks noGrp="1"/>
          </p:cNvSpPr>
          <p:nvPr>
            <p:ph type="body" idx="1"/>
          </p:nvPr>
        </p:nvSpPr>
        <p:spPr>
          <a:xfrm>
            <a:off x="483287" y="1374573"/>
            <a:ext cx="10879931" cy="1081856"/>
          </a:xfrm>
        </p:spPr>
        <p:txBody>
          <a:bodyPr/>
          <a:lstStyle/>
          <a:p>
            <a:r>
              <a:rPr lang="en-US" dirty="0"/>
              <a:t>Under "manual transaction monitoring systems" in section 8.4.7 Alerts, is this intended to capture so called "manual alerts", by which we mean suspicions raised by teller staff in branches relating to customer transactional activity? </a:t>
            </a:r>
          </a:p>
        </p:txBody>
      </p:sp>
      <p:sp>
        <p:nvSpPr>
          <p:cNvPr id="6" name="Content Placeholder 9">
            <a:extLst>
              <a:ext uri="{FF2B5EF4-FFF2-40B4-BE49-F238E27FC236}">
                <a16:creationId xmlns:a16="http://schemas.microsoft.com/office/drawing/2014/main" id="{1AA13D0B-954F-B671-C231-D97FB2B753F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2967E0FE-E6AD-7E1A-1650-EA4D46B03D6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4CC2D26D-7069-2F8A-A256-FBC052ECB7C3}"/>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7408606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E4A02-33C2-D4B5-82A4-9EA3C5A2FAF2}"/>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B0EFD7C-AE7D-93C5-A930-5A4ACAD744A2}"/>
              </a:ext>
            </a:extLst>
          </p:cNvPr>
          <p:cNvSpPr>
            <a:spLocks noGrp="1"/>
          </p:cNvSpPr>
          <p:nvPr>
            <p:ph type="body" sz="quarter" idx="10"/>
          </p:nvPr>
        </p:nvSpPr>
        <p:spPr>
          <a:xfrm>
            <a:off x="522301" y="2557518"/>
            <a:ext cx="11021999" cy="2928882"/>
          </a:xfrm>
        </p:spPr>
        <p:txBody>
          <a:bodyPr>
            <a:normAutofit/>
          </a:bodyPr>
          <a:lstStyle/>
          <a:p>
            <a:pPr marL="0" lvl="0" indent="0">
              <a:buNone/>
            </a:pPr>
            <a:r>
              <a:rPr lang="en-US" dirty="0"/>
              <a:t>Only if those salespeople are engaging directly with customers of the Firm for the purpose of providing products/services in that jurisdiction under FOE arrangements.</a:t>
            </a:r>
            <a:endParaRPr lang="en-IE" dirty="0"/>
          </a:p>
        </p:txBody>
      </p:sp>
      <p:sp>
        <p:nvSpPr>
          <p:cNvPr id="8" name="Title 7">
            <a:extLst>
              <a:ext uri="{FF2B5EF4-FFF2-40B4-BE49-F238E27FC236}">
                <a16:creationId xmlns:a16="http://schemas.microsoft.com/office/drawing/2014/main" id="{E3FC2C9A-6B3D-BC66-B73A-E87912C113C2}"/>
              </a:ext>
            </a:extLst>
          </p:cNvPr>
          <p:cNvSpPr>
            <a:spLocks noGrp="1"/>
          </p:cNvSpPr>
          <p:nvPr>
            <p:ph type="title"/>
          </p:nvPr>
        </p:nvSpPr>
        <p:spPr>
          <a:xfrm>
            <a:off x="483287" y="501952"/>
            <a:ext cx="8072883" cy="372424"/>
          </a:xfrm>
        </p:spPr>
        <p:txBody>
          <a:bodyPr anchor="ctr">
            <a:normAutofit/>
          </a:bodyPr>
          <a:lstStyle/>
          <a:p>
            <a:r>
              <a:rPr lang="en-IE" sz="2000" dirty="0"/>
              <a:t>Questions – Intermediaries and Distribution Channels</a:t>
            </a:r>
          </a:p>
        </p:txBody>
      </p:sp>
      <p:sp>
        <p:nvSpPr>
          <p:cNvPr id="21" name="Text Placeholder 4">
            <a:extLst>
              <a:ext uri="{FF2B5EF4-FFF2-40B4-BE49-F238E27FC236}">
                <a16:creationId xmlns:a16="http://schemas.microsoft.com/office/drawing/2014/main" id="{40B101E4-EA3E-5D39-459B-5718AEB6328A}"/>
              </a:ext>
            </a:extLst>
          </p:cNvPr>
          <p:cNvSpPr>
            <a:spLocks noGrp="1"/>
          </p:cNvSpPr>
          <p:nvPr>
            <p:ph type="body" idx="1"/>
          </p:nvPr>
        </p:nvSpPr>
        <p:spPr>
          <a:xfrm>
            <a:off x="522301" y="1496687"/>
            <a:ext cx="10879931" cy="741884"/>
          </a:xfrm>
        </p:spPr>
        <p:txBody>
          <a:bodyPr/>
          <a:lstStyle/>
          <a:p>
            <a:r>
              <a:rPr lang="en-US" dirty="0"/>
              <a:t>Where we have employed salespeople in other member states – do we list them under “No. of agents” under respective member states?</a:t>
            </a:r>
          </a:p>
        </p:txBody>
      </p:sp>
      <p:sp>
        <p:nvSpPr>
          <p:cNvPr id="6" name="Content Placeholder 9">
            <a:extLst>
              <a:ext uri="{FF2B5EF4-FFF2-40B4-BE49-F238E27FC236}">
                <a16:creationId xmlns:a16="http://schemas.microsoft.com/office/drawing/2014/main" id="{3BC5105C-D47A-3786-F8E9-4E5AA9D36774}"/>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01ACD1F4-8472-555D-1C0C-A63FBDEDCC8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D2020540-BAFE-B558-1A43-CD8AAD648A64}"/>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4278067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F557D-01A2-3004-DFCD-69553968F526}"/>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604C4EF6-D93C-B1D1-CCF3-DD1537B0F0C7}"/>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p:txBody>
      </p:sp>
      <p:sp>
        <p:nvSpPr>
          <p:cNvPr id="9" name="Content Placeholder 9">
            <a:extLst>
              <a:ext uri="{FF2B5EF4-FFF2-40B4-BE49-F238E27FC236}">
                <a16:creationId xmlns:a16="http://schemas.microsoft.com/office/drawing/2014/main" id="{C1B2B8F6-B2FA-25A3-0CBA-D42F312FF018}"/>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3" name="TextBox 2">
            <a:extLst>
              <a:ext uri="{FF2B5EF4-FFF2-40B4-BE49-F238E27FC236}">
                <a16:creationId xmlns:a16="http://schemas.microsoft.com/office/drawing/2014/main" id="{92CC25E1-53E8-D523-1E34-E2D0D1B6CE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itle 7">
            <a:extLst>
              <a:ext uri="{FF2B5EF4-FFF2-40B4-BE49-F238E27FC236}">
                <a16:creationId xmlns:a16="http://schemas.microsoft.com/office/drawing/2014/main" id="{B1D61FF4-12F0-4647-E9BD-8936D7EEA967}"/>
              </a:ext>
            </a:extLst>
          </p:cNvPr>
          <p:cNvSpPr>
            <a:spLocks noGrp="1"/>
          </p:cNvSpPr>
          <p:nvPr>
            <p:ph type="title"/>
          </p:nvPr>
        </p:nvSpPr>
        <p:spPr>
          <a:xfrm>
            <a:off x="483287" y="501952"/>
            <a:ext cx="8072883" cy="372424"/>
          </a:xfrm>
        </p:spPr>
        <p:txBody>
          <a:bodyPr anchor="ctr">
            <a:normAutofit/>
          </a:bodyPr>
          <a:lstStyle/>
          <a:p>
            <a:r>
              <a:rPr lang="en-IE" sz="2000" dirty="0"/>
              <a:t>Questions – Intermediaries and Distribution Channels</a:t>
            </a:r>
          </a:p>
        </p:txBody>
      </p:sp>
      <p:sp>
        <p:nvSpPr>
          <p:cNvPr id="5" name="Text Placeholder 4">
            <a:extLst>
              <a:ext uri="{FF2B5EF4-FFF2-40B4-BE49-F238E27FC236}">
                <a16:creationId xmlns:a16="http://schemas.microsoft.com/office/drawing/2014/main" id="{0F2CD23E-8733-1E58-433B-EFCF9291B349}"/>
              </a:ext>
            </a:extLst>
          </p:cNvPr>
          <p:cNvSpPr txBox="1">
            <a:spLocks/>
          </p:cNvSpPr>
          <p:nvPr/>
        </p:nvSpPr>
        <p:spPr>
          <a:xfrm>
            <a:off x="483286" y="1191803"/>
            <a:ext cx="10879931" cy="74216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IE" dirty="0"/>
              <a:t>Should brokers be included in the count of intermediaries where they are only used to conduct own account transactions and no service is being provided? </a:t>
            </a:r>
          </a:p>
        </p:txBody>
      </p:sp>
      <p:sp>
        <p:nvSpPr>
          <p:cNvPr id="6" name="Content Placeholder 9">
            <a:extLst>
              <a:ext uri="{FF2B5EF4-FFF2-40B4-BE49-F238E27FC236}">
                <a16:creationId xmlns:a16="http://schemas.microsoft.com/office/drawing/2014/main" id="{1055A3AF-6DD7-A135-65F3-699B642F8C6B}"/>
              </a:ext>
            </a:extLst>
          </p:cNvPr>
          <p:cNvSpPr>
            <a:spLocks noGrp="1"/>
          </p:cNvSpPr>
          <p:nvPr>
            <p:ph type="body" sz="quarter" idx="10"/>
          </p:nvPr>
        </p:nvSpPr>
        <p:spPr>
          <a:xfrm>
            <a:off x="483286" y="2113085"/>
            <a:ext cx="10945740" cy="1629576"/>
          </a:xfrm>
        </p:spPr>
        <p:txBody>
          <a:bodyPr>
            <a:normAutofit/>
          </a:bodyPr>
          <a:lstStyle/>
          <a:p>
            <a:pPr marL="0" indent="0">
              <a:buNone/>
            </a:pPr>
            <a:r>
              <a:rPr lang="en-IE" dirty="0"/>
              <a:t>As per guidance </a:t>
            </a:r>
            <a:r>
              <a:rPr lang="en-IE" i="1" dirty="0"/>
              <a:t>“This includes brokers, agents, distributors, intermediaries and all other contracted third parties which constitute a link in the chain of </a:t>
            </a:r>
            <a:r>
              <a:rPr lang="en-IE" b="1" i="1" dirty="0"/>
              <a:t>service provision to your customers, or in the execution of customer transactions</a:t>
            </a:r>
            <a:r>
              <a:rPr lang="en-IE" i="1" dirty="0"/>
              <a:t>. This concerns intermediaries with which your institution has entered into an agreement.” </a:t>
            </a:r>
            <a:r>
              <a:rPr lang="en-IE" dirty="0"/>
              <a:t>The brokers in question would not be considered in your count of intermediaries for the purposes of this REQ as you are not using the brokers to facilitate transactions of your customers.</a:t>
            </a:r>
          </a:p>
        </p:txBody>
      </p:sp>
      <p:sp>
        <p:nvSpPr>
          <p:cNvPr id="8" name="BJPseudoFooter">
            <a:extLst>
              <a:ext uri="{FF2B5EF4-FFF2-40B4-BE49-F238E27FC236}">
                <a16:creationId xmlns:a16="http://schemas.microsoft.com/office/drawing/2014/main" id="{B0022C4C-4B0B-26F2-65BB-A5C160405D5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75796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E19C-DCEA-3704-3741-9A902E34F79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F536F2-BC79-1A7D-8AA8-75EA15F757FD}"/>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40A12B30-FB68-786D-A69E-C62AC61A239C}"/>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793C046C-591A-76C7-2EAC-3CFF82C465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6C01B2FD-6E46-50A4-1FDC-DAFAECFD5F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484F341E-6590-4904-BE31-259997D704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31767471-00CC-44A0-2516-010AA3C9516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9DF65D6C-808A-580F-9DF5-8658A861C0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D254A389-CE7E-61CC-271B-442A283D41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C79EE915-4377-FDB4-A439-ACC397F2FD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9397AA-C5B4-5BAF-55B2-645561100C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2F026722-2ADA-40F8-C6C1-37ABD87EB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A566BAB-77CB-9ECE-F46B-DF5BD8E5C4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3422B8BE-19D3-8E82-9DFE-87940D6AA1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248CB32B-DC6B-EDAA-8C94-75F33F4595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246A3592-ACB6-ED7E-3A7C-F22D4B17FD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5798631-B677-E9FB-D12E-B380D90804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ED54DF23-C28A-DE61-B1B5-5E65F37831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F9C2D5B-6A08-61B8-590D-CE30788F3A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D6B3EDD-29DF-0A65-65E0-5CE6E51619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11091CC2-3B79-69A7-A480-E844B94C02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71047" y="4112512"/>
            <a:ext cx="914400" cy="914400"/>
          </a:xfrm>
          <a:prstGeom prst="rect">
            <a:avLst/>
          </a:prstGeom>
        </p:spPr>
      </p:pic>
      <p:sp>
        <p:nvSpPr>
          <p:cNvPr id="4" name="BJPseudoFooter">
            <a:extLst>
              <a:ext uri="{FF2B5EF4-FFF2-40B4-BE49-F238E27FC236}">
                <a16:creationId xmlns:a16="http://schemas.microsoft.com/office/drawing/2014/main" id="{38D30B2E-5328-941B-2381-88DBD1CF016C}"/>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5491159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5C96A-B47F-C91F-5466-17DCB56958F0}"/>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F433876-1F55-ACAD-6AC7-B302B974429D}"/>
              </a:ext>
            </a:extLst>
          </p:cNvPr>
          <p:cNvSpPr>
            <a:spLocks noGrp="1"/>
          </p:cNvSpPr>
          <p:nvPr>
            <p:ph type="body" sz="quarter" idx="10"/>
          </p:nvPr>
        </p:nvSpPr>
        <p:spPr>
          <a:xfrm>
            <a:off x="483286" y="2260527"/>
            <a:ext cx="10945740" cy="2321960"/>
          </a:xfrm>
        </p:spPr>
        <p:txBody>
          <a:bodyPr>
            <a:normAutofit/>
          </a:bodyPr>
          <a:lstStyle/>
          <a:p>
            <a:pPr marL="0" indent="0">
              <a:buNone/>
            </a:pPr>
            <a:r>
              <a:rPr lang="en-US" dirty="0"/>
              <a:t>No. We understand that there are different business models that will mean some questions are not applicable to all firms. Explanation of these will not be required. If you think that your institution has a particularly strange circumstance that needs to be noted please feel free to report it through normal supervisory channels, but we would not deem this necessary in the majority of cases. </a:t>
            </a:r>
            <a:endParaRPr lang="en-IE" dirty="0"/>
          </a:p>
        </p:txBody>
      </p:sp>
      <p:sp>
        <p:nvSpPr>
          <p:cNvPr id="8" name="Title 7">
            <a:extLst>
              <a:ext uri="{FF2B5EF4-FFF2-40B4-BE49-F238E27FC236}">
                <a16:creationId xmlns:a16="http://schemas.microsoft.com/office/drawing/2014/main" id="{D9EE52D6-EF89-0C15-80BC-D706CE0B4053}"/>
              </a:ext>
            </a:extLst>
          </p:cNvPr>
          <p:cNvSpPr>
            <a:spLocks noGrp="1"/>
          </p:cNvSpPr>
          <p:nvPr>
            <p:ph type="title"/>
          </p:nvPr>
        </p:nvSpPr>
        <p:spPr>
          <a:xfrm>
            <a:off x="483287" y="501952"/>
            <a:ext cx="8072883" cy="372424"/>
          </a:xfrm>
        </p:spPr>
        <p:txBody>
          <a:bodyPr anchor="ctr">
            <a:normAutofit/>
          </a:bodyPr>
          <a:lstStyle/>
          <a:p>
            <a:r>
              <a:rPr lang="en-IE" sz="2000" dirty="0"/>
              <a:t>Questions – Reporting</a:t>
            </a:r>
          </a:p>
        </p:txBody>
      </p:sp>
      <p:sp>
        <p:nvSpPr>
          <p:cNvPr id="21" name="Text Placeholder 4">
            <a:extLst>
              <a:ext uri="{FF2B5EF4-FFF2-40B4-BE49-F238E27FC236}">
                <a16:creationId xmlns:a16="http://schemas.microsoft.com/office/drawing/2014/main" id="{BD64AD64-94DB-9305-5E6C-003FCC0C0D5C}"/>
              </a:ext>
            </a:extLst>
          </p:cNvPr>
          <p:cNvSpPr>
            <a:spLocks noGrp="1"/>
          </p:cNvSpPr>
          <p:nvPr>
            <p:ph type="body" idx="1"/>
          </p:nvPr>
        </p:nvSpPr>
        <p:spPr>
          <a:xfrm>
            <a:off x="483286" y="1191803"/>
            <a:ext cx="10879931" cy="751297"/>
          </a:xfrm>
        </p:spPr>
        <p:txBody>
          <a:bodyPr/>
          <a:lstStyle/>
          <a:p>
            <a:r>
              <a:rPr lang="en-US" dirty="0"/>
              <a:t>Is it possible to include a note in the submission to the CBI explaining why certain sections contain no data as some sections are not applicable to us? </a:t>
            </a:r>
          </a:p>
        </p:txBody>
      </p:sp>
      <p:sp>
        <p:nvSpPr>
          <p:cNvPr id="6" name="Content Placeholder 9">
            <a:extLst>
              <a:ext uri="{FF2B5EF4-FFF2-40B4-BE49-F238E27FC236}">
                <a16:creationId xmlns:a16="http://schemas.microsoft.com/office/drawing/2014/main" id="{53436669-15E1-FDA6-7834-7D62F2ED47AF}"/>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FF794336-40CC-3D9B-CEBD-933F8E9F1A6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5B5DFF30-C3EC-3470-1F71-3A731C8F137A}"/>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0432793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9E669-51CB-B008-30B5-A3223B798D57}"/>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FC7690EC-C817-1A34-81FD-2EE596F44F64}"/>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p:txBody>
      </p:sp>
      <p:sp>
        <p:nvSpPr>
          <p:cNvPr id="9" name="Content Placeholder 9">
            <a:extLst>
              <a:ext uri="{FF2B5EF4-FFF2-40B4-BE49-F238E27FC236}">
                <a16:creationId xmlns:a16="http://schemas.microsoft.com/office/drawing/2014/main" id="{B2844213-7D6B-776F-706B-AAB85333C8D6}"/>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3" name="TextBox 2">
            <a:extLst>
              <a:ext uri="{FF2B5EF4-FFF2-40B4-BE49-F238E27FC236}">
                <a16:creationId xmlns:a16="http://schemas.microsoft.com/office/drawing/2014/main" id="{3FC6D845-A437-8F16-139C-4039DDA5081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itle 7">
            <a:extLst>
              <a:ext uri="{FF2B5EF4-FFF2-40B4-BE49-F238E27FC236}">
                <a16:creationId xmlns:a16="http://schemas.microsoft.com/office/drawing/2014/main" id="{E7B97DCB-2607-ADD6-43E2-4D2BFD809F28}"/>
              </a:ext>
            </a:extLst>
          </p:cNvPr>
          <p:cNvSpPr>
            <a:spLocks noGrp="1"/>
          </p:cNvSpPr>
          <p:nvPr>
            <p:ph type="title"/>
          </p:nvPr>
        </p:nvSpPr>
        <p:spPr>
          <a:xfrm>
            <a:off x="483287" y="501952"/>
            <a:ext cx="8072883" cy="372424"/>
          </a:xfrm>
        </p:spPr>
        <p:txBody>
          <a:bodyPr anchor="ctr">
            <a:normAutofit/>
          </a:bodyPr>
          <a:lstStyle/>
          <a:p>
            <a:r>
              <a:rPr lang="en-IE" sz="2000" dirty="0"/>
              <a:t>Questions – Dealing on Own Account</a:t>
            </a:r>
          </a:p>
        </p:txBody>
      </p:sp>
      <p:sp>
        <p:nvSpPr>
          <p:cNvPr id="5" name="Text Placeholder 4">
            <a:extLst>
              <a:ext uri="{FF2B5EF4-FFF2-40B4-BE49-F238E27FC236}">
                <a16:creationId xmlns:a16="http://schemas.microsoft.com/office/drawing/2014/main" id="{9B1D3757-344B-4059-195C-42F119DE1115}"/>
              </a:ext>
            </a:extLst>
          </p:cNvPr>
          <p:cNvSpPr txBox="1">
            <a:spLocks/>
          </p:cNvSpPr>
          <p:nvPr/>
        </p:nvSpPr>
        <p:spPr>
          <a:xfrm>
            <a:off x="483286" y="1191803"/>
            <a:ext cx="10879931" cy="751297"/>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IE" dirty="0"/>
              <a:t>Where an entity deals on own account with other financial institutions is the value of transactions to be provided? </a:t>
            </a:r>
          </a:p>
        </p:txBody>
      </p:sp>
      <p:sp>
        <p:nvSpPr>
          <p:cNvPr id="6" name="Content Placeholder 9">
            <a:extLst>
              <a:ext uri="{FF2B5EF4-FFF2-40B4-BE49-F238E27FC236}">
                <a16:creationId xmlns:a16="http://schemas.microsoft.com/office/drawing/2014/main" id="{6C3C28A8-1959-64A3-B466-913A542D4E88}"/>
              </a:ext>
            </a:extLst>
          </p:cNvPr>
          <p:cNvSpPr>
            <a:spLocks noGrp="1"/>
          </p:cNvSpPr>
          <p:nvPr>
            <p:ph type="body" sz="quarter" idx="10"/>
          </p:nvPr>
        </p:nvSpPr>
        <p:spPr>
          <a:xfrm>
            <a:off x="483286" y="2260527"/>
            <a:ext cx="10945740" cy="2321960"/>
          </a:xfrm>
        </p:spPr>
        <p:txBody>
          <a:bodyPr>
            <a:normAutofit/>
          </a:bodyPr>
          <a:lstStyle/>
          <a:p>
            <a:pPr marL="0" indent="0">
              <a:buNone/>
            </a:pPr>
            <a:r>
              <a:rPr lang="en-IE" dirty="0"/>
              <a:t>No. There is a single question relating to Dealing on Own Account in 8.3 Inherent Risk. Transaction values for 8.2.3 International Presence are only those of your institution’s customers. </a:t>
            </a:r>
          </a:p>
        </p:txBody>
      </p:sp>
      <p:sp>
        <p:nvSpPr>
          <p:cNvPr id="11" name="Text Placeholder 4">
            <a:extLst>
              <a:ext uri="{FF2B5EF4-FFF2-40B4-BE49-F238E27FC236}">
                <a16:creationId xmlns:a16="http://schemas.microsoft.com/office/drawing/2014/main" id="{6B61645C-71D4-85D3-C8F5-6596AC694749}"/>
              </a:ext>
            </a:extLst>
          </p:cNvPr>
          <p:cNvSpPr txBox="1">
            <a:spLocks/>
          </p:cNvSpPr>
          <p:nvPr/>
        </p:nvSpPr>
        <p:spPr>
          <a:xfrm>
            <a:off x="549095" y="3489510"/>
            <a:ext cx="10879931" cy="1050962"/>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IE" dirty="0"/>
              <a:t>Please confirm whether business relationships with brokers executing our orders when we are dealing on own account are to be included? KYC is performed on brokers though they are not customers of ours, we are customers of theirs. </a:t>
            </a:r>
          </a:p>
        </p:txBody>
      </p:sp>
      <p:sp>
        <p:nvSpPr>
          <p:cNvPr id="12" name="Content Placeholder 9">
            <a:extLst>
              <a:ext uri="{FF2B5EF4-FFF2-40B4-BE49-F238E27FC236}">
                <a16:creationId xmlns:a16="http://schemas.microsoft.com/office/drawing/2014/main" id="{ED957DA9-9A38-9A29-F1E5-DDE8B7B7D061}"/>
              </a:ext>
            </a:extLst>
          </p:cNvPr>
          <p:cNvSpPr txBox="1">
            <a:spLocks/>
          </p:cNvSpPr>
          <p:nvPr/>
        </p:nvSpPr>
        <p:spPr>
          <a:xfrm>
            <a:off x="483286" y="4730800"/>
            <a:ext cx="10945740" cy="7037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dirty="0"/>
              <a:t>No. As they are not customers of the firm they are not to be included in the customer segment section.</a:t>
            </a:r>
          </a:p>
        </p:txBody>
      </p:sp>
      <p:sp>
        <p:nvSpPr>
          <p:cNvPr id="8" name="BJPseudoFooter">
            <a:extLst>
              <a:ext uri="{FF2B5EF4-FFF2-40B4-BE49-F238E27FC236}">
                <a16:creationId xmlns:a16="http://schemas.microsoft.com/office/drawing/2014/main" id="{6B5827F8-399D-83D6-66BC-27537B3451D7}"/>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2346722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46431-BC2B-ED7B-2C29-0D228E2B39BF}"/>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189190AB-985A-284F-DC9E-3C9BACD763E0}"/>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p:txBody>
      </p:sp>
      <p:sp>
        <p:nvSpPr>
          <p:cNvPr id="9" name="Content Placeholder 9">
            <a:extLst>
              <a:ext uri="{FF2B5EF4-FFF2-40B4-BE49-F238E27FC236}">
                <a16:creationId xmlns:a16="http://schemas.microsoft.com/office/drawing/2014/main" id="{C384F2A8-C301-24AC-5793-260D8E2704FC}"/>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3" name="TextBox 2">
            <a:extLst>
              <a:ext uri="{FF2B5EF4-FFF2-40B4-BE49-F238E27FC236}">
                <a16:creationId xmlns:a16="http://schemas.microsoft.com/office/drawing/2014/main" id="{4AA1A8E1-8E08-F0E1-F308-968796DD8B1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itle 7">
            <a:extLst>
              <a:ext uri="{FF2B5EF4-FFF2-40B4-BE49-F238E27FC236}">
                <a16:creationId xmlns:a16="http://schemas.microsoft.com/office/drawing/2014/main" id="{22047B4A-8308-E50E-92A2-41E61D11F301}"/>
              </a:ext>
            </a:extLst>
          </p:cNvPr>
          <p:cNvSpPr>
            <a:spLocks noGrp="1"/>
          </p:cNvSpPr>
          <p:nvPr>
            <p:ph type="title"/>
          </p:nvPr>
        </p:nvSpPr>
        <p:spPr>
          <a:xfrm>
            <a:off x="483287" y="501952"/>
            <a:ext cx="8072883" cy="372424"/>
          </a:xfrm>
        </p:spPr>
        <p:txBody>
          <a:bodyPr anchor="ctr">
            <a:normAutofit/>
          </a:bodyPr>
          <a:lstStyle/>
          <a:p>
            <a:r>
              <a:rPr lang="en-IE" sz="2000" dirty="0"/>
              <a:t>Questions – Portfolio Holdings Value</a:t>
            </a:r>
          </a:p>
        </p:txBody>
      </p:sp>
      <p:sp>
        <p:nvSpPr>
          <p:cNvPr id="5" name="Text Placeholder 4">
            <a:extLst>
              <a:ext uri="{FF2B5EF4-FFF2-40B4-BE49-F238E27FC236}">
                <a16:creationId xmlns:a16="http://schemas.microsoft.com/office/drawing/2014/main" id="{C1E8634E-BDBC-177E-01C1-6B33577E83AA}"/>
              </a:ext>
            </a:extLst>
          </p:cNvPr>
          <p:cNvSpPr txBox="1">
            <a:spLocks/>
          </p:cNvSpPr>
          <p:nvPr/>
        </p:nvSpPr>
        <p:spPr>
          <a:xfrm>
            <a:off x="483286" y="1191803"/>
            <a:ext cx="10879931" cy="477078"/>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IE" dirty="0"/>
              <a:t>What is the definition of Total Value of Portfolio holdings? </a:t>
            </a:r>
          </a:p>
        </p:txBody>
      </p:sp>
      <p:sp>
        <p:nvSpPr>
          <p:cNvPr id="6" name="Content Placeholder 9">
            <a:extLst>
              <a:ext uri="{FF2B5EF4-FFF2-40B4-BE49-F238E27FC236}">
                <a16:creationId xmlns:a16="http://schemas.microsoft.com/office/drawing/2014/main" id="{D5A12422-9DD5-B55B-CD00-EB86473E00A5}"/>
              </a:ext>
            </a:extLst>
          </p:cNvPr>
          <p:cNvSpPr>
            <a:spLocks noGrp="1"/>
          </p:cNvSpPr>
          <p:nvPr>
            <p:ph type="body" sz="quarter" idx="10"/>
          </p:nvPr>
        </p:nvSpPr>
        <p:spPr>
          <a:xfrm>
            <a:off x="417477" y="1749191"/>
            <a:ext cx="10945740" cy="742161"/>
          </a:xfrm>
        </p:spPr>
        <p:txBody>
          <a:bodyPr>
            <a:normAutofit/>
          </a:bodyPr>
          <a:lstStyle/>
          <a:p>
            <a:pPr marL="0" indent="0">
              <a:buNone/>
            </a:pPr>
            <a:r>
              <a:rPr lang="en-IE" dirty="0"/>
              <a:t>The total value of assets under management in Euro as of the reference date of the REQ (31</a:t>
            </a:r>
            <a:r>
              <a:rPr lang="en-IE" baseline="30000" dirty="0"/>
              <a:t>st</a:t>
            </a:r>
            <a:r>
              <a:rPr lang="en-IE" dirty="0"/>
              <a:t> of December of the preceding calendar year).</a:t>
            </a:r>
          </a:p>
        </p:txBody>
      </p:sp>
      <p:sp>
        <p:nvSpPr>
          <p:cNvPr id="8" name="BJPseudoFooter">
            <a:extLst>
              <a:ext uri="{FF2B5EF4-FFF2-40B4-BE49-F238E27FC236}">
                <a16:creationId xmlns:a16="http://schemas.microsoft.com/office/drawing/2014/main" id="{3C06E452-73B6-EFE8-8D63-9F34B5ED4580}"/>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9985919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DEE11-969C-78C6-7CDC-91B9D81D8AB5}"/>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1DBF8F4-5A61-D56C-FB4D-E59D8A5F5796}"/>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p:txBody>
      </p:sp>
      <p:sp>
        <p:nvSpPr>
          <p:cNvPr id="9" name="Content Placeholder 9">
            <a:extLst>
              <a:ext uri="{FF2B5EF4-FFF2-40B4-BE49-F238E27FC236}">
                <a16:creationId xmlns:a16="http://schemas.microsoft.com/office/drawing/2014/main" id="{2564EAC0-F3B9-B636-C03D-2762F6276A49}"/>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3" name="TextBox 2">
            <a:extLst>
              <a:ext uri="{FF2B5EF4-FFF2-40B4-BE49-F238E27FC236}">
                <a16:creationId xmlns:a16="http://schemas.microsoft.com/office/drawing/2014/main" id="{EEF82AA4-2DDF-8C17-69D4-9055B709479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itle 7">
            <a:extLst>
              <a:ext uri="{FF2B5EF4-FFF2-40B4-BE49-F238E27FC236}">
                <a16:creationId xmlns:a16="http://schemas.microsoft.com/office/drawing/2014/main" id="{9822BEE4-7A12-1E4C-81EA-FBDFEF196597}"/>
              </a:ext>
            </a:extLst>
          </p:cNvPr>
          <p:cNvSpPr>
            <a:spLocks noGrp="1"/>
          </p:cNvSpPr>
          <p:nvPr>
            <p:ph type="title"/>
          </p:nvPr>
        </p:nvSpPr>
        <p:spPr>
          <a:xfrm>
            <a:off x="483287" y="501952"/>
            <a:ext cx="8072883" cy="372424"/>
          </a:xfrm>
        </p:spPr>
        <p:txBody>
          <a:bodyPr anchor="ctr">
            <a:normAutofit/>
          </a:bodyPr>
          <a:lstStyle/>
          <a:p>
            <a:r>
              <a:rPr lang="en-IE" sz="2000" dirty="0"/>
              <a:t>Questions – Geography of Funds Flow</a:t>
            </a:r>
          </a:p>
        </p:txBody>
      </p:sp>
      <p:sp>
        <p:nvSpPr>
          <p:cNvPr id="5" name="Text Placeholder 4">
            <a:extLst>
              <a:ext uri="{FF2B5EF4-FFF2-40B4-BE49-F238E27FC236}">
                <a16:creationId xmlns:a16="http://schemas.microsoft.com/office/drawing/2014/main" id="{44339ADB-47A2-833F-D44D-31B632F4FB17}"/>
              </a:ext>
            </a:extLst>
          </p:cNvPr>
          <p:cNvSpPr txBox="1">
            <a:spLocks/>
          </p:cNvSpPr>
          <p:nvPr/>
        </p:nvSpPr>
        <p:spPr>
          <a:xfrm>
            <a:off x="483286" y="1191802"/>
            <a:ext cx="10879931" cy="204049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IE" dirty="0"/>
              <a:t>The draft AMLA reporting package received as part of our mandatory participation in the AMLA Risk Assessment and Methodology Calibration Exercise contains a comparable data request (AML 0501 / Geographies). Draft AMLA instruction on that section include the direction that it should not include </a:t>
            </a:r>
            <a:r>
              <a:rPr lang="en-GB" dirty="0"/>
              <a:t>transactions between financial institutions acting on their own behalf. Can you confirm that the same applies for REQ 8.11? </a:t>
            </a:r>
            <a:endParaRPr lang="en-IE" dirty="0"/>
          </a:p>
        </p:txBody>
      </p:sp>
      <p:sp>
        <p:nvSpPr>
          <p:cNvPr id="6" name="Content Placeholder 9">
            <a:extLst>
              <a:ext uri="{FF2B5EF4-FFF2-40B4-BE49-F238E27FC236}">
                <a16:creationId xmlns:a16="http://schemas.microsoft.com/office/drawing/2014/main" id="{13A35924-8B26-3B05-045D-B9D5F5A1613E}"/>
              </a:ext>
            </a:extLst>
          </p:cNvPr>
          <p:cNvSpPr>
            <a:spLocks noGrp="1"/>
          </p:cNvSpPr>
          <p:nvPr>
            <p:ph type="body" sz="quarter" idx="10"/>
          </p:nvPr>
        </p:nvSpPr>
        <p:spPr>
          <a:xfrm>
            <a:off x="483286" y="3336674"/>
            <a:ext cx="10945740" cy="1629576"/>
          </a:xfrm>
        </p:spPr>
        <p:txBody>
          <a:bodyPr>
            <a:normAutofit/>
          </a:bodyPr>
          <a:lstStyle/>
          <a:p>
            <a:pPr marL="0" indent="0">
              <a:buNone/>
            </a:pPr>
            <a:r>
              <a:rPr lang="en-IE" dirty="0"/>
              <a:t>Yes, as per the guidance document, the goal of this section is to capture flows to and from your customers only. In the instance of a firm solely Dealing on Own Account, there are no customers, so an N/A row, as described in the guidance, would be entered for 8.11. </a:t>
            </a:r>
          </a:p>
        </p:txBody>
      </p:sp>
      <p:sp>
        <p:nvSpPr>
          <p:cNvPr id="8" name="BJPseudoFooter">
            <a:extLst>
              <a:ext uri="{FF2B5EF4-FFF2-40B4-BE49-F238E27FC236}">
                <a16:creationId xmlns:a16="http://schemas.microsoft.com/office/drawing/2014/main" id="{D13FE5F3-2B83-0A5C-288A-4432B7E2D467}"/>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615199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B565-D2D7-D8BA-5BB9-462201E65C0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188A48C-12E3-D2D1-DD62-46162A648066}"/>
              </a:ext>
            </a:extLst>
          </p:cNvPr>
          <p:cNvSpPr>
            <a:spLocks noGrp="1"/>
          </p:cNvSpPr>
          <p:nvPr>
            <p:ph type="title"/>
          </p:nvPr>
        </p:nvSpPr>
        <p:spPr/>
        <p:txBody>
          <a:bodyPr/>
          <a:lstStyle/>
          <a:p>
            <a:r>
              <a:rPr lang="en-IE" dirty="0"/>
              <a:t>Questions	</a:t>
            </a:r>
          </a:p>
        </p:txBody>
      </p:sp>
      <p:pic>
        <p:nvPicPr>
          <p:cNvPr id="5" name="Content Placeholder 4" descr="Questions outline">
            <a:extLst>
              <a:ext uri="{FF2B5EF4-FFF2-40B4-BE49-F238E27FC236}">
                <a16:creationId xmlns:a16="http://schemas.microsoft.com/office/drawing/2014/main" id="{EAB02567-A42F-90A1-D1EF-97752608B110}"/>
              </a:ext>
            </a:extLst>
          </p:cNvPr>
          <p:cNvPicPr>
            <a:picLocks noGrp="1" noChangeAspect="1"/>
          </p:cNvPicPr>
          <p:nvPr>
            <p:ph idx="10"/>
          </p:nvPr>
        </p:nvPicPr>
        <p:blipFill>
          <a:blip r:embed="rId4">
            <a:extLst>
              <a:ext uri="{96DAC541-7B7A-43D3-8B79-37D633B846F1}">
                <asvg:svgBlip xmlns:asvg="http://schemas.microsoft.com/office/drawing/2016/SVG/main" r:embed="rId5"/>
              </a:ext>
            </a:extLst>
          </a:blip>
          <a:stretch>
            <a:fillRect/>
          </a:stretch>
        </p:blipFill>
        <p:spPr>
          <a:xfrm>
            <a:off x="3832525" y="1707292"/>
            <a:ext cx="3672145" cy="3672145"/>
          </a:xfrm>
        </p:spPr>
      </p:pic>
      <p:sp>
        <p:nvSpPr>
          <p:cNvPr id="11" name="TextBox 10">
            <a:extLst>
              <a:ext uri="{FF2B5EF4-FFF2-40B4-BE49-F238E27FC236}">
                <a16:creationId xmlns:a16="http://schemas.microsoft.com/office/drawing/2014/main" id="{FD48EEAB-9B53-8F4E-66F6-08CCAE38F08D}"/>
              </a:ext>
            </a:extLst>
          </p:cNvPr>
          <p:cNvSpPr txBox="1"/>
          <p:nvPr/>
        </p:nvSpPr>
        <p:spPr>
          <a:xfrm>
            <a:off x="10414451" y="0"/>
            <a:ext cx="1842091" cy="372423"/>
          </a:xfrm>
          <a:prstGeom prst="rect">
            <a:avLst/>
          </a:prstGeom>
          <a:noFill/>
        </p:spPr>
        <p:txBody>
          <a:bodyPr wrap="square">
            <a:spAutoFit/>
          </a:bodyPr>
          <a:lstStyle/>
          <a:p>
            <a:r>
              <a:rPr lang="en-IE" dirty="0" err="1"/>
              <a:t>Slido</a:t>
            </a:r>
            <a:r>
              <a:rPr lang="en-IE" dirty="0"/>
              <a:t> #REQ</a:t>
            </a:r>
          </a:p>
        </p:txBody>
      </p:sp>
      <p:sp>
        <p:nvSpPr>
          <p:cNvPr id="3" name="BJPseudoFooter">
            <a:extLst>
              <a:ext uri="{FF2B5EF4-FFF2-40B4-BE49-F238E27FC236}">
                <a16:creationId xmlns:a16="http://schemas.microsoft.com/office/drawing/2014/main" id="{C19888A3-DBE3-A746-C65D-E3BCFEE345AA}"/>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9542432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Questions	</a:t>
            </a:r>
          </a:p>
        </p:txBody>
      </p:sp>
      <p:sp>
        <p:nvSpPr>
          <p:cNvPr id="10" name="Content Placeholder 9"/>
          <p:cNvSpPr>
            <a:spLocks noGrp="1"/>
          </p:cNvSpPr>
          <p:nvPr>
            <p:ph idx="10"/>
          </p:nvPr>
        </p:nvSpPr>
        <p:spPr>
          <a:xfrm>
            <a:off x="483287" y="1291036"/>
            <a:ext cx="9502923" cy="4506617"/>
          </a:xfrm>
        </p:spPr>
        <p:txBody>
          <a:bodyPr/>
          <a:lstStyle/>
          <a:p>
            <a:r>
              <a:rPr lang="en-US" dirty="0"/>
              <a:t>Step One: 	Refer to guidance document available on our website:</a:t>
            </a:r>
          </a:p>
          <a:p>
            <a:pPr marL="0" indent="0">
              <a:buNone/>
            </a:pPr>
            <a:r>
              <a:rPr lang="en-US" dirty="0">
                <a:solidFill>
                  <a:schemeClr val="accent2"/>
                </a:solidFill>
                <a:hlinkClick r:id="rId4">
                  <a:extLst>
                    <a:ext uri="{A12FA001-AC4F-418D-AE19-62706E023703}">
                      <ahyp:hlinkClr xmlns:ahyp="http://schemas.microsoft.com/office/drawing/2018/hyperlinkcolor" val="tx"/>
                    </a:ext>
                  </a:extLst>
                </a:hlinkClick>
              </a:rPr>
              <a:t>https://www.centralbank.ie/regulation/anti-money-laundering-and-countering-the-financing-of-terrorism/sector-specific-ml-tf-risk-evaluation-questionnaire</a:t>
            </a:r>
            <a:endParaRPr lang="en-US" dirty="0">
              <a:solidFill>
                <a:schemeClr val="accent2"/>
              </a:solidFill>
            </a:endParaRPr>
          </a:p>
          <a:p>
            <a:endParaRPr lang="en-US" dirty="0"/>
          </a:p>
          <a:p>
            <a:r>
              <a:rPr lang="en-US" dirty="0"/>
              <a:t>Step Two: 	Refer to Q&amp;A document which will be on our website by the coming weeks</a:t>
            </a:r>
            <a:endParaRPr lang="en-US" dirty="0">
              <a:solidFill>
                <a:srgbClr val="FF0000"/>
              </a:solidFill>
            </a:endParaRPr>
          </a:p>
          <a:p>
            <a:endParaRPr lang="en-US" dirty="0"/>
          </a:p>
          <a:p>
            <a:r>
              <a:rPr lang="en-US" dirty="0"/>
              <a:t>Step Three: 	</a:t>
            </a:r>
            <a:r>
              <a:rPr lang="en-IE" dirty="0"/>
              <a:t>Email to: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endParaRPr lang="en-US" dirty="0">
              <a:solidFill>
                <a:schemeClr val="accent2"/>
              </a:solidFill>
            </a:endParaRPr>
          </a:p>
          <a:p>
            <a:endParaRPr lang="en-US" dirty="0"/>
          </a:p>
        </p:txBody>
      </p:sp>
      <p:sp>
        <p:nvSpPr>
          <p:cNvPr id="3" name="TextBox 2">
            <a:extLst>
              <a:ext uri="{FF2B5EF4-FFF2-40B4-BE49-F238E27FC236}">
                <a16:creationId xmlns:a16="http://schemas.microsoft.com/office/drawing/2014/main" id="{00828291-7B2B-E72D-02A2-626D6D205F3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43513825-2681-B93A-D93C-3445AD036163}"/>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277800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5F8A-76BD-0047-67BA-2363A68CD9C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5C1393-0EFF-A5D4-40B7-6A05F0D33A8C}"/>
              </a:ext>
            </a:extLst>
          </p:cNvPr>
          <p:cNvSpPr>
            <a:spLocks noGrp="1"/>
          </p:cNvSpPr>
          <p:nvPr>
            <p:ph idx="10"/>
          </p:nvPr>
        </p:nvSpPr>
        <p:spPr>
          <a:xfrm>
            <a:off x="1344538" y="2966004"/>
            <a:ext cx="9502923" cy="925991"/>
          </a:xfrm>
        </p:spPr>
        <p:txBody>
          <a:bodyPr/>
          <a:lstStyle/>
          <a:p>
            <a:pPr marL="0" indent="0" algn="ctr">
              <a:buNone/>
            </a:pPr>
            <a:r>
              <a:rPr lang="en-IE" sz="4800" dirty="0"/>
              <a:t>Thank you for your attention</a:t>
            </a:r>
            <a:endParaRPr lang="en-US" sz="4800" dirty="0"/>
          </a:p>
          <a:p>
            <a:endParaRPr lang="en-US" dirty="0"/>
          </a:p>
        </p:txBody>
      </p:sp>
      <p:sp>
        <p:nvSpPr>
          <p:cNvPr id="3" name="TextBox 2">
            <a:extLst>
              <a:ext uri="{FF2B5EF4-FFF2-40B4-BE49-F238E27FC236}">
                <a16:creationId xmlns:a16="http://schemas.microsoft.com/office/drawing/2014/main" id="{0EC183DC-362D-F33B-6E54-F9DF26D6847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A003AF38-4880-06C7-0A8E-F0F99A652136}"/>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060928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2634-5B10-DC0D-250A-728393EBF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551032-1B53-9594-D881-4D59629775E8}"/>
              </a:ext>
            </a:extLst>
          </p:cNvPr>
          <p:cNvSpPr>
            <a:spLocks noGrp="1"/>
          </p:cNvSpPr>
          <p:nvPr>
            <p:ph type="title"/>
          </p:nvPr>
        </p:nvSpPr>
        <p:spPr/>
        <p:txBody>
          <a:bodyPr/>
          <a:lstStyle/>
          <a:p>
            <a:r>
              <a:rPr lang="en-IE" dirty="0"/>
              <a:t>Timeframe</a:t>
            </a:r>
          </a:p>
        </p:txBody>
      </p:sp>
      <p:pic>
        <p:nvPicPr>
          <p:cNvPr id="18" name="Picture 17">
            <a:extLst>
              <a:ext uri="{FF2B5EF4-FFF2-40B4-BE49-F238E27FC236}">
                <a16:creationId xmlns:a16="http://schemas.microsoft.com/office/drawing/2014/main" id="{18CC9E0E-DEA0-C045-6131-F3D2DE51FA8F}"/>
              </a:ext>
            </a:extLst>
          </p:cNvPr>
          <p:cNvPicPr>
            <a:picLocks noChangeAspect="1"/>
          </p:cNvPicPr>
          <p:nvPr/>
        </p:nvPicPr>
        <p:blipFill>
          <a:blip r:embed="rId4"/>
          <a:stretch>
            <a:fillRect/>
          </a:stretch>
        </p:blipFill>
        <p:spPr>
          <a:xfrm>
            <a:off x="269796" y="908850"/>
            <a:ext cx="11617404" cy="5055532"/>
          </a:xfrm>
          <a:prstGeom prst="rect">
            <a:avLst/>
          </a:prstGeom>
        </p:spPr>
      </p:pic>
      <p:sp>
        <p:nvSpPr>
          <p:cNvPr id="19" name="TextBox 18">
            <a:extLst>
              <a:ext uri="{FF2B5EF4-FFF2-40B4-BE49-F238E27FC236}">
                <a16:creationId xmlns:a16="http://schemas.microsoft.com/office/drawing/2014/main" id="{F8CD1508-B888-7E4E-6F8A-BC03DEB22C3D}"/>
              </a:ext>
            </a:extLst>
          </p:cNvPr>
          <p:cNvSpPr txBox="1"/>
          <p:nvPr/>
        </p:nvSpPr>
        <p:spPr>
          <a:xfrm>
            <a:off x="581891" y="2524991"/>
            <a:ext cx="18495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Q4 2024</a:t>
            </a:r>
          </a:p>
        </p:txBody>
      </p:sp>
      <p:sp>
        <p:nvSpPr>
          <p:cNvPr id="20" name="TextBox 19">
            <a:extLst>
              <a:ext uri="{FF2B5EF4-FFF2-40B4-BE49-F238E27FC236}">
                <a16:creationId xmlns:a16="http://schemas.microsoft.com/office/drawing/2014/main" id="{5569B652-2EC7-FDF9-A68E-5A53BA5D9182}"/>
              </a:ext>
            </a:extLst>
          </p:cNvPr>
          <p:cNvSpPr txBox="1"/>
          <p:nvPr/>
        </p:nvSpPr>
        <p:spPr>
          <a:xfrm>
            <a:off x="581891" y="2896531"/>
            <a:ext cx="1849582"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Consultation began with Industry Groups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1" name="TextBox 20">
            <a:extLst>
              <a:ext uri="{FF2B5EF4-FFF2-40B4-BE49-F238E27FC236}">
                <a16:creationId xmlns:a16="http://schemas.microsoft.com/office/drawing/2014/main" id="{480906D2-8F01-E1F1-9D8E-C80733168B61}"/>
              </a:ext>
            </a:extLst>
          </p:cNvPr>
          <p:cNvSpPr txBox="1"/>
          <p:nvPr/>
        </p:nvSpPr>
        <p:spPr>
          <a:xfrm>
            <a:off x="2871397" y="2524991"/>
            <a:ext cx="17940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16</a:t>
            </a:r>
            <a:r>
              <a:rPr kumimoji="0" lang="en-IE" sz="2000" b="1" i="0" u="none" strike="noStrike" kern="1200" cap="none" spc="0" normalizeH="0" baseline="30000" noProof="0" dirty="0">
                <a:ln>
                  <a:noFill/>
                </a:ln>
                <a:solidFill>
                  <a:prstClr val="black"/>
                </a:solidFill>
                <a:effectLst/>
                <a:uLnTx/>
                <a:uFillTx/>
                <a:latin typeface="Lato"/>
                <a:ea typeface="+mn-ea"/>
                <a:cs typeface="+mn-cs"/>
              </a:rPr>
              <a:t>th</a:t>
            </a:r>
            <a:r>
              <a:rPr kumimoji="0" lang="en-IE" sz="2000" b="1" i="0" u="none" strike="noStrike" kern="1200" cap="none" spc="0" normalizeH="0" baseline="0" noProof="0" dirty="0">
                <a:ln>
                  <a:noFill/>
                </a:ln>
                <a:solidFill>
                  <a:prstClr val="black"/>
                </a:solidFill>
                <a:effectLst/>
                <a:uLnTx/>
                <a:uFillTx/>
                <a:latin typeface="Lato"/>
                <a:ea typeface="+mn-ea"/>
                <a:cs typeface="+mn-cs"/>
              </a:rPr>
              <a:t> Dec 2025</a:t>
            </a:r>
          </a:p>
        </p:txBody>
      </p:sp>
      <p:sp>
        <p:nvSpPr>
          <p:cNvPr id="22" name="TextBox 21">
            <a:extLst>
              <a:ext uri="{FF2B5EF4-FFF2-40B4-BE49-F238E27FC236}">
                <a16:creationId xmlns:a16="http://schemas.microsoft.com/office/drawing/2014/main" id="{91E3B02D-69B4-321A-C96E-E3D1ADA5E2E5}"/>
              </a:ext>
            </a:extLst>
          </p:cNvPr>
          <p:cNvSpPr txBox="1"/>
          <p:nvPr/>
        </p:nvSpPr>
        <p:spPr>
          <a:xfrm>
            <a:off x="2843646" y="2896531"/>
            <a:ext cx="18495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REQ public launch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3" name="TextBox 22">
            <a:extLst>
              <a:ext uri="{FF2B5EF4-FFF2-40B4-BE49-F238E27FC236}">
                <a16:creationId xmlns:a16="http://schemas.microsoft.com/office/drawing/2014/main" id="{7E78FF9F-5819-43EF-6DF6-15BFFE87F51F}"/>
              </a:ext>
            </a:extLst>
          </p:cNvPr>
          <p:cNvSpPr txBox="1"/>
          <p:nvPr/>
        </p:nvSpPr>
        <p:spPr>
          <a:xfrm>
            <a:off x="5103668" y="2524991"/>
            <a:ext cx="18495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27</a:t>
            </a:r>
            <a:r>
              <a:rPr kumimoji="0" lang="en-IE" sz="2000" b="1" i="0" u="none" strike="noStrike" kern="1200" cap="none" spc="0" normalizeH="0" baseline="30000" noProof="0" dirty="0">
                <a:ln>
                  <a:noFill/>
                </a:ln>
                <a:solidFill>
                  <a:prstClr val="black"/>
                </a:solidFill>
                <a:effectLst/>
                <a:uLnTx/>
                <a:uFillTx/>
                <a:latin typeface="Lato"/>
                <a:ea typeface="+mn-ea"/>
                <a:cs typeface="+mn-cs"/>
              </a:rPr>
              <a:t>th</a:t>
            </a:r>
            <a:r>
              <a:rPr kumimoji="0" lang="en-IE" sz="2000" b="1" i="0" u="none" strike="noStrike" kern="1200" cap="none" spc="0" normalizeH="0" baseline="0" noProof="0" dirty="0">
                <a:ln>
                  <a:noFill/>
                </a:ln>
                <a:solidFill>
                  <a:prstClr val="black"/>
                </a:solidFill>
                <a:effectLst/>
                <a:uLnTx/>
                <a:uFillTx/>
                <a:latin typeface="Lato"/>
                <a:ea typeface="+mn-ea"/>
                <a:cs typeface="+mn-cs"/>
              </a:rPr>
              <a:t> Apr 2026</a:t>
            </a:r>
          </a:p>
        </p:txBody>
      </p:sp>
      <p:sp>
        <p:nvSpPr>
          <p:cNvPr id="24" name="TextBox 23">
            <a:extLst>
              <a:ext uri="{FF2B5EF4-FFF2-40B4-BE49-F238E27FC236}">
                <a16:creationId xmlns:a16="http://schemas.microsoft.com/office/drawing/2014/main" id="{56C57573-BB90-4165-121C-1B13935E2585}"/>
              </a:ext>
            </a:extLst>
          </p:cNvPr>
          <p:cNvSpPr txBox="1"/>
          <p:nvPr/>
        </p:nvSpPr>
        <p:spPr>
          <a:xfrm>
            <a:off x="5103668" y="289653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External UAT</a:t>
            </a:r>
          </a:p>
        </p:txBody>
      </p:sp>
      <p:sp>
        <p:nvSpPr>
          <p:cNvPr id="25" name="TextBox 24">
            <a:extLst>
              <a:ext uri="{FF2B5EF4-FFF2-40B4-BE49-F238E27FC236}">
                <a16:creationId xmlns:a16="http://schemas.microsoft.com/office/drawing/2014/main" id="{40677003-C3C1-4F69-4916-A6963B6EF44F}"/>
              </a:ext>
            </a:extLst>
          </p:cNvPr>
          <p:cNvSpPr txBox="1"/>
          <p:nvPr/>
        </p:nvSpPr>
        <p:spPr>
          <a:xfrm>
            <a:off x="7363690"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prstClr val="black"/>
                </a:solidFill>
                <a:effectLst/>
                <a:uLnTx/>
                <a:uFillTx/>
                <a:latin typeface="Lato"/>
                <a:ea typeface="+mn-ea"/>
                <a:cs typeface="+mn-cs"/>
              </a:rPr>
              <a:t>30</a:t>
            </a:r>
            <a:r>
              <a:rPr kumimoji="0" lang="en-IE" sz="1800" b="1" i="0" u="none" strike="noStrike" kern="1200" cap="none" spc="0" normalizeH="0" baseline="30000" noProof="0" dirty="0">
                <a:ln>
                  <a:noFill/>
                </a:ln>
                <a:solidFill>
                  <a:prstClr val="black"/>
                </a:solidFill>
                <a:effectLst/>
                <a:uLnTx/>
                <a:uFillTx/>
                <a:latin typeface="Lato"/>
                <a:ea typeface="+mn-ea"/>
                <a:cs typeface="+mn-cs"/>
              </a:rPr>
              <a:t>th</a:t>
            </a:r>
            <a:r>
              <a:rPr kumimoji="0" lang="en-IE" sz="1800" b="1" i="0" u="none" strike="noStrike" kern="1200" cap="none" spc="0" normalizeH="0" baseline="0" noProof="0" dirty="0">
                <a:ln>
                  <a:noFill/>
                </a:ln>
                <a:solidFill>
                  <a:prstClr val="black"/>
                </a:solidFill>
                <a:effectLst/>
                <a:uLnTx/>
                <a:uFillTx/>
                <a:latin typeface="Lato"/>
                <a:ea typeface="+mn-ea"/>
                <a:cs typeface="+mn-cs"/>
              </a:rPr>
              <a:t> June 2026</a:t>
            </a:r>
          </a:p>
        </p:txBody>
      </p:sp>
      <p:sp>
        <p:nvSpPr>
          <p:cNvPr id="26" name="TextBox 25">
            <a:extLst>
              <a:ext uri="{FF2B5EF4-FFF2-40B4-BE49-F238E27FC236}">
                <a16:creationId xmlns:a16="http://schemas.microsoft.com/office/drawing/2014/main" id="{F52B10C3-5874-9338-695B-DC1CB5247352}"/>
              </a:ext>
            </a:extLst>
          </p:cNvPr>
          <p:cNvSpPr txBox="1"/>
          <p:nvPr/>
        </p:nvSpPr>
        <p:spPr>
          <a:xfrm>
            <a:off x="7363690" y="2896531"/>
            <a:ext cx="1849582"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First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for submission: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2025</a:t>
            </a:r>
          </a:p>
        </p:txBody>
      </p:sp>
      <p:sp>
        <p:nvSpPr>
          <p:cNvPr id="27" name="TextBox 26">
            <a:extLst>
              <a:ext uri="{FF2B5EF4-FFF2-40B4-BE49-F238E27FC236}">
                <a16:creationId xmlns:a16="http://schemas.microsoft.com/office/drawing/2014/main" id="{364DB6AE-E43A-F575-2B41-DBFBFAB9AF3E}"/>
              </a:ext>
            </a:extLst>
          </p:cNvPr>
          <p:cNvSpPr txBox="1"/>
          <p:nvPr/>
        </p:nvSpPr>
        <p:spPr>
          <a:xfrm>
            <a:off x="9623712"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prstClr val="black"/>
                </a:solidFill>
                <a:effectLst/>
                <a:uLnTx/>
                <a:uFillTx/>
                <a:latin typeface="Lato"/>
                <a:ea typeface="+mn-ea"/>
                <a:cs typeface="+mn-cs"/>
              </a:rPr>
              <a:t>March 2027</a:t>
            </a:r>
          </a:p>
        </p:txBody>
      </p:sp>
      <p:sp>
        <p:nvSpPr>
          <p:cNvPr id="28" name="TextBox 27">
            <a:extLst>
              <a:ext uri="{FF2B5EF4-FFF2-40B4-BE49-F238E27FC236}">
                <a16:creationId xmlns:a16="http://schemas.microsoft.com/office/drawing/2014/main" id="{25CD29E2-4B23-A3A3-67B8-B293845DFF59}"/>
              </a:ext>
            </a:extLst>
          </p:cNvPr>
          <p:cNvSpPr txBox="1"/>
          <p:nvPr/>
        </p:nvSpPr>
        <p:spPr>
          <a:xfrm>
            <a:off x="9623712" y="2896531"/>
            <a:ext cx="1849582" cy="20313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Second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2026</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pic>
        <p:nvPicPr>
          <p:cNvPr id="29" name="Picture 28">
            <a:extLst>
              <a:ext uri="{FF2B5EF4-FFF2-40B4-BE49-F238E27FC236}">
                <a16:creationId xmlns:a16="http://schemas.microsoft.com/office/drawing/2014/main" id="{A26D6A76-CBC0-C308-35AB-49FD3FB5A66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13967" y="1224206"/>
            <a:ext cx="985429" cy="985429"/>
          </a:xfrm>
          <a:prstGeom prst="rect">
            <a:avLst/>
          </a:prstGeom>
        </p:spPr>
      </p:pic>
      <p:pic>
        <p:nvPicPr>
          <p:cNvPr id="30" name="Picture 29">
            <a:extLst>
              <a:ext uri="{FF2B5EF4-FFF2-40B4-BE49-F238E27FC236}">
                <a16:creationId xmlns:a16="http://schemas.microsoft.com/office/drawing/2014/main" id="{73F281BB-FB82-2231-6D3B-AA44786F167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60459" y="1295233"/>
            <a:ext cx="969266" cy="914402"/>
          </a:xfrm>
          <a:prstGeom prst="rect">
            <a:avLst/>
          </a:prstGeom>
        </p:spPr>
      </p:pic>
      <p:pic>
        <p:nvPicPr>
          <p:cNvPr id="31" name="Picture 30">
            <a:extLst>
              <a:ext uri="{FF2B5EF4-FFF2-40B4-BE49-F238E27FC236}">
                <a16:creationId xmlns:a16="http://schemas.microsoft.com/office/drawing/2014/main" id="{992D7CCE-9AF4-D5C0-93F9-456DE320C126}"/>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88092" y="1245933"/>
            <a:ext cx="1015815" cy="1013001"/>
          </a:xfrm>
          <a:prstGeom prst="rect">
            <a:avLst/>
          </a:prstGeom>
        </p:spPr>
      </p:pic>
      <p:pic>
        <p:nvPicPr>
          <p:cNvPr id="32" name="Picture 31">
            <a:extLst>
              <a:ext uri="{FF2B5EF4-FFF2-40B4-BE49-F238E27FC236}">
                <a16:creationId xmlns:a16="http://schemas.microsoft.com/office/drawing/2014/main" id="{59737513-4498-F898-B289-7F749C557B14}"/>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18421" y="1313354"/>
            <a:ext cx="888174" cy="888174"/>
          </a:xfrm>
          <a:prstGeom prst="rect">
            <a:avLst/>
          </a:prstGeom>
        </p:spPr>
      </p:pic>
      <p:pic>
        <p:nvPicPr>
          <p:cNvPr id="33" name="Picture 32">
            <a:extLst>
              <a:ext uri="{FF2B5EF4-FFF2-40B4-BE49-F238E27FC236}">
                <a16:creationId xmlns:a16="http://schemas.microsoft.com/office/drawing/2014/main" id="{D817419A-4D6A-D6AE-7736-3B09083A7781}"/>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0030342" y="1295233"/>
            <a:ext cx="1036322" cy="1036322"/>
          </a:xfrm>
          <a:prstGeom prst="rect">
            <a:avLst/>
          </a:prstGeom>
        </p:spPr>
      </p:pic>
      <p:sp>
        <p:nvSpPr>
          <p:cNvPr id="4" name="BJPseudoFooter">
            <a:extLst>
              <a:ext uri="{FF2B5EF4-FFF2-40B4-BE49-F238E27FC236}">
                <a16:creationId xmlns:a16="http://schemas.microsoft.com/office/drawing/2014/main" id="{0B15365B-258C-4773-43AC-FC1C00DE178C}"/>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609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Guidance notes</a:t>
            </a:r>
          </a:p>
        </p:txBody>
      </p:sp>
      <p:sp>
        <p:nvSpPr>
          <p:cNvPr id="6" name="Text Placeholder 5"/>
          <p:cNvSpPr>
            <a:spLocks noGrp="1"/>
          </p:cNvSpPr>
          <p:nvPr>
            <p:ph type="body" sz="quarter" idx="10"/>
          </p:nvPr>
        </p:nvSpPr>
        <p:spPr>
          <a:xfrm>
            <a:off x="483288" y="1291036"/>
            <a:ext cx="8298762" cy="4506617"/>
          </a:xfrm>
        </p:spPr>
        <p:txBody>
          <a:bodyPr/>
          <a:lstStyle/>
          <a:p>
            <a:r>
              <a:rPr lang="en-US" sz="2400" dirty="0"/>
              <a:t>All values should be entered in Euro unit value.</a:t>
            </a:r>
          </a:p>
          <a:p>
            <a:endParaRPr lang="en-US" sz="2400" dirty="0"/>
          </a:p>
          <a:p>
            <a:r>
              <a:rPr lang="en-US" sz="2400" dirty="0"/>
              <a:t>All questions are mandatory.</a:t>
            </a:r>
          </a:p>
          <a:p>
            <a:pPr marL="0" indent="0">
              <a:buNone/>
            </a:pPr>
            <a:endParaRPr lang="en-US" sz="2400" dirty="0"/>
          </a:p>
          <a:p>
            <a:r>
              <a:rPr lang="en-US" sz="2400" dirty="0"/>
              <a:t>Transaction data based on customer risk ratings can use the ratings as at the reference date, even if customer risk rating has changed during the year.</a:t>
            </a:r>
          </a:p>
          <a:p>
            <a:pPr marL="0" indent="0">
              <a:buNone/>
            </a:pPr>
            <a:endParaRPr lang="en-US" dirty="0"/>
          </a:p>
          <a:p>
            <a:pPr marL="0" indent="0">
              <a:buNone/>
            </a:pPr>
            <a:endParaRPr lang="en-IE" dirty="0"/>
          </a:p>
        </p:txBody>
      </p:sp>
      <p:sp>
        <p:nvSpPr>
          <p:cNvPr id="2" name="TextBox 1">
            <a:extLst>
              <a:ext uri="{FF2B5EF4-FFF2-40B4-BE49-F238E27FC236}">
                <a16:creationId xmlns:a16="http://schemas.microsoft.com/office/drawing/2014/main" id="{855C27BA-522B-6DF9-6881-2A037FC13AA9}"/>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12" name="Picture 11">
            <a:extLst>
              <a:ext uri="{FF2B5EF4-FFF2-40B4-BE49-F238E27FC236}">
                <a16:creationId xmlns:a16="http://schemas.microsoft.com/office/drawing/2014/main" id="{DD00A378-032D-E543-14A8-C1A06D26CD7E}"/>
              </a:ext>
            </a:extLst>
          </p:cNvPr>
          <p:cNvPicPr>
            <a:picLocks noChangeAspect="1"/>
          </p:cNvPicPr>
          <p:nvPr/>
        </p:nvPicPr>
        <p:blipFill>
          <a:blip r:embed="rId4"/>
          <a:stretch>
            <a:fillRect/>
          </a:stretch>
        </p:blipFill>
        <p:spPr>
          <a:xfrm>
            <a:off x="9392378" y="1783460"/>
            <a:ext cx="2316334" cy="3291081"/>
          </a:xfrm>
          <a:prstGeom prst="rect">
            <a:avLst/>
          </a:prstGeom>
          <a:effectLst>
            <a:outerShdw blurRad="685800" dist="50800" dir="2820000" sx="95000" sy="95000" algn="ctr" rotWithShape="0">
              <a:schemeClr val="bg1">
                <a:alpha val="43000"/>
              </a:schemeClr>
            </a:outerShdw>
          </a:effectLst>
        </p:spPr>
      </p:pic>
      <p:sp>
        <p:nvSpPr>
          <p:cNvPr id="4" name="BJPseudoFooter">
            <a:extLst>
              <a:ext uri="{FF2B5EF4-FFF2-40B4-BE49-F238E27FC236}">
                <a16:creationId xmlns:a16="http://schemas.microsoft.com/office/drawing/2014/main" id="{1570FD40-B747-DF78-6BF5-76EFD71E2261}"/>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20444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D6C3F-E864-C7BA-ED68-AE19A5D4CD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C10042-3B0D-1282-7B6B-6D1BE93F9F1C}"/>
              </a:ext>
            </a:extLst>
          </p:cNvPr>
          <p:cNvSpPr>
            <a:spLocks noGrp="1"/>
          </p:cNvSpPr>
          <p:nvPr>
            <p:ph type="title"/>
          </p:nvPr>
        </p:nvSpPr>
        <p:spPr/>
        <p:txBody>
          <a:bodyPr/>
          <a:lstStyle/>
          <a:p>
            <a:r>
              <a:rPr lang="en-IE" dirty="0"/>
              <a:t>Multiple institutions regulated by the Central Bank</a:t>
            </a:r>
          </a:p>
        </p:txBody>
      </p:sp>
      <p:sp>
        <p:nvSpPr>
          <p:cNvPr id="2" name="TextBox 1">
            <a:extLst>
              <a:ext uri="{FF2B5EF4-FFF2-40B4-BE49-F238E27FC236}">
                <a16:creationId xmlns:a16="http://schemas.microsoft.com/office/drawing/2014/main" id="{FA7CB704-E88B-0AE4-2BEA-BDC655B3DE94}"/>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grpSp>
        <p:nvGrpSpPr>
          <p:cNvPr id="4" name="Group 3">
            <a:extLst>
              <a:ext uri="{FF2B5EF4-FFF2-40B4-BE49-F238E27FC236}">
                <a16:creationId xmlns:a16="http://schemas.microsoft.com/office/drawing/2014/main" id="{A9B29B18-E358-6924-C211-772B1CA9F38F}"/>
              </a:ext>
            </a:extLst>
          </p:cNvPr>
          <p:cNvGrpSpPr/>
          <p:nvPr/>
        </p:nvGrpSpPr>
        <p:grpSpPr>
          <a:xfrm>
            <a:off x="675725" y="2742197"/>
            <a:ext cx="5345269" cy="1373605"/>
            <a:chOff x="580988" y="2159555"/>
            <a:chExt cx="2910710" cy="2158322"/>
          </a:xfrm>
          <a:solidFill>
            <a:srgbClr val="9EDCDA"/>
          </a:solidFill>
        </p:grpSpPr>
        <p:sp>
          <p:nvSpPr>
            <p:cNvPr id="6" name="Content Placeholder 2">
              <a:extLst>
                <a:ext uri="{FF2B5EF4-FFF2-40B4-BE49-F238E27FC236}">
                  <a16:creationId xmlns:a16="http://schemas.microsoft.com/office/drawing/2014/main" id="{D5263A4C-BEB4-18F1-EF67-D9AF3B973BEA}"/>
                </a:ext>
              </a:extLst>
            </p:cNvPr>
            <p:cNvSpPr txBox="1">
              <a:spLocks/>
            </p:cNvSpPr>
            <p:nvPr/>
          </p:nvSpPr>
          <p:spPr>
            <a:xfrm>
              <a:off x="580988" y="2159555"/>
              <a:ext cx="2910710" cy="2158322"/>
            </a:xfrm>
            <a:prstGeom prst="roundRect">
              <a:avLst/>
            </a:prstGeom>
            <a:grpFill/>
            <a:ln>
              <a:solidFill>
                <a:srgbClr val="D8D9DA"/>
              </a:solidFill>
            </a:ln>
          </p:spPr>
          <p:txBody>
            <a:bodyPr vert="horz" wrap="square" lIns="144000" tIns="0" rIns="144000" bIns="45720" rtlCol="0" anchor="t">
              <a:noAutofit/>
            </a:bodyPr>
            <a:lstStyle>
              <a:defPPr>
                <a:defRPr lang="en-US"/>
              </a:defPPr>
              <a:lvl1pPr indent="0" algn="ctr">
                <a:lnSpc>
                  <a:spcPct val="130000"/>
                </a:lnSpc>
                <a:buClr>
                  <a:schemeClr val="accent2"/>
                </a:buClr>
                <a:buFont typeface="Wingdings" panose="05000000000000000000" pitchFamily="2" charset="2"/>
                <a:buNone/>
                <a:defRPr sz="1600" b="1" i="0">
                  <a:solidFill>
                    <a:schemeClr val="bg1"/>
                  </a:solidFill>
                  <a:latin typeface="Lato" panose="020F0502020204030203" pitchFamily="34" charset="77"/>
                </a:defRPr>
              </a:lvl1pPr>
              <a:lvl2pPr marL="471699" indent="-181423">
                <a:lnSpc>
                  <a:spcPct val="150000"/>
                </a:lnSpc>
                <a:buClr>
                  <a:schemeClr val="accent2"/>
                </a:buClr>
                <a:buFont typeface="Wingdings" panose="05000000000000000000" pitchFamily="2" charset="2"/>
                <a:buChar char=""/>
              </a:lvl2pPr>
              <a:lvl3pPr marL="761975" indent="-181423">
                <a:lnSpc>
                  <a:spcPct val="150000"/>
                </a:lnSpc>
                <a:buClr>
                  <a:schemeClr val="accent2"/>
                </a:buClr>
                <a:buFont typeface="Wingdings" panose="05000000000000000000" pitchFamily="2" charset="2"/>
                <a:buChar char=""/>
              </a:lvl3pPr>
              <a:lvl4pPr marL="1052252" indent="-181423">
                <a:lnSpc>
                  <a:spcPct val="150000"/>
                </a:lnSpc>
                <a:buClr>
                  <a:schemeClr val="accent2"/>
                </a:buClr>
                <a:buFont typeface="Wingdings" panose="05000000000000000000" pitchFamily="2" charset="2"/>
                <a:buChar char=""/>
              </a:lvl4pPr>
              <a:lvl5pPr marL="1342528" indent="-181423">
                <a:lnSpc>
                  <a:spcPct val="150000"/>
                </a:lnSpc>
                <a:buClr>
                  <a:schemeClr val="accent2"/>
                </a:buClr>
                <a:buFont typeface="Wingdings" panose="05000000000000000000" pitchFamily="2" charset="2"/>
                <a:buChar char=""/>
              </a:lvl5pPr>
              <a:lvl6pPr marL="1451381"/>
              <a:lvl7pPr marL="1741658"/>
              <a:lvl8pPr marL="2031934"/>
              <a:lvl9pPr marL="2322210"/>
            </a:lstStyle>
            <a:p>
              <a:pPr marL="0" marR="0" lvl="0" indent="0" algn="ctr" defTabSz="914400" rtl="0" eaLnBrk="1" fontAlgn="auto" latinLnBrk="0" hangingPunct="1">
                <a:lnSpc>
                  <a:spcPct val="130000"/>
                </a:lnSpc>
                <a:spcBef>
                  <a:spcPts val="0"/>
                </a:spcBef>
                <a:spcAft>
                  <a:spcPts val="0"/>
                </a:spcAft>
                <a:buClr>
                  <a:srgbClr val="5EC5C2"/>
                </a:buClr>
                <a:buSzTx/>
                <a:buFont typeface="Wingdings" panose="05000000000000000000" pitchFamily="2" charset="2"/>
                <a:buNone/>
                <a:tabLst/>
                <a:defRPr/>
              </a:pPr>
              <a:endParaRPr kumimoji="0" lang="en-US" sz="1600" b="0" i="0" u="none" strike="noStrike" kern="1200" cap="none" spc="0" normalizeH="0" baseline="0" noProof="0" dirty="0">
                <a:ln>
                  <a:noFill/>
                </a:ln>
                <a:solidFill>
                  <a:srgbClr val="09506C"/>
                </a:solidFill>
                <a:effectLst/>
                <a:uLnTx/>
                <a:uFillTx/>
                <a:latin typeface="Lato" panose="020F0502020204030203" pitchFamily="34" charset="77"/>
                <a:ea typeface="+mn-ea"/>
                <a:cs typeface="+mn-cs"/>
              </a:endParaRPr>
            </a:p>
          </p:txBody>
        </p:sp>
        <p:sp>
          <p:nvSpPr>
            <p:cNvPr id="10" name="Text Placeholder 18">
              <a:extLst>
                <a:ext uri="{FF2B5EF4-FFF2-40B4-BE49-F238E27FC236}">
                  <a16:creationId xmlns:a16="http://schemas.microsoft.com/office/drawing/2014/main" id="{EDFED760-3C0D-24B5-966A-4DCA123639A1}"/>
                </a:ext>
              </a:extLst>
            </p:cNvPr>
            <p:cNvSpPr txBox="1">
              <a:spLocks/>
            </p:cNvSpPr>
            <p:nvPr/>
          </p:nvSpPr>
          <p:spPr>
            <a:xfrm>
              <a:off x="669111" y="2892040"/>
              <a:ext cx="2734466" cy="616846"/>
            </a:xfrm>
            <a:prstGeom prst="roundRect">
              <a:avLst/>
            </a:prstGeom>
            <a:grpFill/>
          </p:spPr>
          <p:txBody>
            <a:bodyPr anchor="ctr"/>
            <a:lstStyle>
              <a:lvl1pPr marL="0" indent="0" algn="ctr" eaLnBrk="1" hangingPunct="1">
                <a:lnSpc>
                  <a:spcPct val="130000"/>
                </a:lnSpc>
                <a:buClr>
                  <a:schemeClr val="accent2"/>
                </a:buClr>
                <a:buFont typeface="Wingdings" panose="05000000000000000000" pitchFamily="2" charset="2"/>
                <a:buNone/>
                <a:defRPr sz="1600" b="1">
                  <a:solidFill>
                    <a:schemeClr val="bg2"/>
                  </a:solidFill>
                  <a:latin typeface="+mn-lt"/>
                  <a:ea typeface="+mn-ea"/>
                  <a:cs typeface="+mn-cs"/>
                </a:defRPr>
              </a:lvl1pPr>
              <a:lvl2pPr marL="290276"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2pPr>
              <a:lvl3pPr marL="580552" indent="0" algn="l"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3pPr>
              <a:lvl4pPr marL="870829"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4pPr>
              <a:lvl5pPr marL="1161105"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
                  <a:srgbClr val="5EC5C2"/>
                </a:buClr>
                <a:buSzTx/>
                <a:buFont typeface="Wingdings" panose="05000000000000000000" pitchFamily="2" charset="2"/>
                <a:buNone/>
                <a:tabLst/>
                <a:defRPr/>
              </a:pPr>
              <a:r>
                <a:rPr kumimoji="0" lang="en-US" sz="2200" b="1" i="0" u="none" strike="noStrike" kern="0" cap="none" spc="0" normalizeH="0" baseline="0" noProof="0" dirty="0">
                  <a:ln>
                    <a:noFill/>
                  </a:ln>
                  <a:solidFill>
                    <a:srgbClr val="09506C"/>
                  </a:solidFill>
                  <a:effectLst/>
                  <a:uLnTx/>
                  <a:uFillTx/>
                  <a:latin typeface="Lato" panose="020F0502020204030203" pitchFamily="34" charset="0"/>
                  <a:ea typeface="+mn-ea"/>
                  <a:cs typeface="+mn-cs"/>
                </a:rPr>
                <a:t>Each individual institution must submit an REQ</a:t>
              </a:r>
            </a:p>
          </p:txBody>
        </p:sp>
      </p:grpSp>
      <p:grpSp>
        <p:nvGrpSpPr>
          <p:cNvPr id="14" name="Group 13">
            <a:extLst>
              <a:ext uri="{FF2B5EF4-FFF2-40B4-BE49-F238E27FC236}">
                <a16:creationId xmlns:a16="http://schemas.microsoft.com/office/drawing/2014/main" id="{E4E9270D-F364-79E2-5818-4DAFDB6FDD72}"/>
              </a:ext>
            </a:extLst>
          </p:cNvPr>
          <p:cNvGrpSpPr/>
          <p:nvPr/>
        </p:nvGrpSpPr>
        <p:grpSpPr>
          <a:xfrm>
            <a:off x="6872205" y="1030895"/>
            <a:ext cx="3844553" cy="5200945"/>
            <a:chOff x="6872205" y="1030895"/>
            <a:chExt cx="3844553" cy="5200945"/>
          </a:xfrm>
          <a:effectLst>
            <a:glow rad="76200">
              <a:schemeClr val="accent1">
                <a:alpha val="40000"/>
              </a:schemeClr>
            </a:glow>
          </a:effectLst>
        </p:grpSpPr>
        <p:pic>
          <p:nvPicPr>
            <p:cNvPr id="8" name="Picture 7">
              <a:extLst>
                <a:ext uri="{FF2B5EF4-FFF2-40B4-BE49-F238E27FC236}">
                  <a16:creationId xmlns:a16="http://schemas.microsoft.com/office/drawing/2014/main" id="{3729EAA5-4311-E8FA-25D5-CCAC9400B55F}"/>
                </a:ext>
              </a:extLst>
            </p:cNvPr>
            <p:cNvPicPr>
              <a:picLocks noChangeAspect="1"/>
            </p:cNvPicPr>
            <p:nvPr/>
          </p:nvPicPr>
          <p:blipFill>
            <a:blip r:embed="rId4"/>
            <a:stretch>
              <a:fillRect/>
            </a:stretch>
          </p:blipFill>
          <p:spPr>
            <a:xfrm>
              <a:off x="6872205" y="1030895"/>
              <a:ext cx="3844553" cy="5200945"/>
            </a:xfrm>
            <a:prstGeom prst="rect">
              <a:avLst/>
            </a:prstGeom>
          </p:spPr>
        </p:pic>
        <p:pic>
          <p:nvPicPr>
            <p:cNvPr id="11" name="Picture 10">
              <a:extLst>
                <a:ext uri="{FF2B5EF4-FFF2-40B4-BE49-F238E27FC236}">
                  <a16:creationId xmlns:a16="http://schemas.microsoft.com/office/drawing/2014/main" id="{A20AC595-6FFE-B0AD-A3B1-B0FA9F6053A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464876" y="3235734"/>
              <a:ext cx="788824" cy="791266"/>
            </a:xfrm>
            <a:prstGeom prst="rect">
              <a:avLst/>
            </a:prstGeom>
          </p:spPr>
        </p:pic>
        <p:pic>
          <p:nvPicPr>
            <p:cNvPr id="12" name="Picture 11">
              <a:extLst>
                <a:ext uri="{FF2B5EF4-FFF2-40B4-BE49-F238E27FC236}">
                  <a16:creationId xmlns:a16="http://schemas.microsoft.com/office/drawing/2014/main" id="{332A3FCC-7FEA-0F8F-F829-6B1942CB0DC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135589" y="5035839"/>
              <a:ext cx="788824" cy="791266"/>
            </a:xfrm>
            <a:prstGeom prst="rect">
              <a:avLst/>
            </a:prstGeom>
          </p:spPr>
        </p:pic>
        <p:pic>
          <p:nvPicPr>
            <p:cNvPr id="13" name="Picture 12">
              <a:extLst>
                <a:ext uri="{FF2B5EF4-FFF2-40B4-BE49-F238E27FC236}">
                  <a16:creationId xmlns:a16="http://schemas.microsoft.com/office/drawing/2014/main" id="{54648DE9-615A-B608-AF81-FCD40B9FE387}"/>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741177" y="3168086"/>
              <a:ext cx="788824" cy="791266"/>
            </a:xfrm>
            <a:prstGeom prst="rect">
              <a:avLst/>
            </a:prstGeom>
          </p:spPr>
        </p:pic>
      </p:grpSp>
      <p:sp>
        <p:nvSpPr>
          <p:cNvPr id="7" name="BJPseudoFooter">
            <a:extLst>
              <a:ext uri="{FF2B5EF4-FFF2-40B4-BE49-F238E27FC236}">
                <a16:creationId xmlns:a16="http://schemas.microsoft.com/office/drawing/2014/main" id="{C8E44539-0A8B-C4EF-80CD-E353B2FC87BD}"/>
              </a:ext>
            </a:extLst>
          </p:cNvPr>
          <p:cNvSpPr txBox="1"/>
          <p:nvPr>
            <p:custDataLst>
              <p:tags r:id="rId1"/>
            </p:custDataLst>
          </p:nvPr>
        </p:nvSpPr>
        <p:spPr>
          <a:xfrm>
            <a:off x="9743532" y="6581001"/>
            <a:ext cx="2321468" cy="276999"/>
          </a:xfrm>
          <a:prstGeom prst="rect">
            <a:avLst/>
          </a:prstGeom>
          <a:noFill/>
        </p:spPr>
        <p:txBody>
          <a:bodyPr vert="horz" wrap="none" rtlCol="0">
            <a:spAutoFit/>
          </a:bodyPr>
          <a:lstStyle/>
          <a:p>
            <a:pPr algn="r"/>
            <a:r>
              <a:rPr lang="en-US" sz="1200">
                <a:solidFill>
                  <a:srgbClr val="000000"/>
                </a:solidFill>
                <a:latin typeface="Times New Roman" panose="02020603050405020304" pitchFamily="18" charset="0"/>
              </a:rPr>
              <a:t>Central Bank of Ireland - PUBLIC</a:t>
            </a:r>
            <a:endParaRPr lang="en-IE" sz="12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2106730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entral Bank of Ireland - PUBLIC"/>
  <p:tag name="BJHEADERFOOTERTEXTMARKING" val="Central Bank of Ireland - PUBLIC"/>
</p:tagLst>
</file>

<file path=ppt/theme/theme1.xml><?xml version="1.0" encoding="utf-8"?>
<a:theme xmlns:a="http://schemas.openxmlformats.org/drawingml/2006/main" name="Covers">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D38A887C-B706-4D8B-BE3A-1D81BAEFDF07}"/>
    </a:ext>
  </a:extLst>
</a:theme>
</file>

<file path=ppt/theme/theme2.xml><?xml version="1.0" encoding="utf-8"?>
<a:theme xmlns:a="http://schemas.openxmlformats.org/drawingml/2006/main" name="Text Slide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CE93A65D-2120-4C23-A8A2-A05484C0BAF5}"/>
    </a:ext>
  </a:extLst>
</a:theme>
</file>

<file path=ppt/theme/theme3.xml><?xml version="1.0" encoding="utf-8"?>
<a:theme xmlns:a="http://schemas.openxmlformats.org/drawingml/2006/main" name="Text Layout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A6E949D1-891E-4C00-872A-BCFF95AF45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a586b747-2a7c-4f57-bcd1-e81df5c8c005" origin="userSelected">
  <element uid="33ed6465-8d2f-4fab-bbbc-787e2c148707" value=""/>
</sisl>
</file>

<file path=customXml/itemProps1.xml><?xml version="1.0" encoding="utf-8"?>
<ds:datastoreItem xmlns:ds="http://schemas.openxmlformats.org/officeDocument/2006/customXml" ds:itemID="{D24F4345-CC05-482C-8272-C9D7D7F2A93D}">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A_Simple Dark PowerPoint</Template>
  <TotalTime>11080</TotalTime>
  <Words>7105</Words>
  <Application>Microsoft Office PowerPoint</Application>
  <PresentationFormat>Widescreen</PresentationFormat>
  <Paragraphs>808</Paragraphs>
  <Slides>66</Slides>
  <Notes>66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66</vt:i4>
      </vt:variant>
    </vt:vector>
  </HeadingPairs>
  <TitlesOfParts>
    <vt:vector size="76" baseType="lpstr">
      <vt:lpstr>Arial</vt:lpstr>
      <vt:lpstr>Calibri</vt:lpstr>
      <vt:lpstr>Courier New</vt:lpstr>
      <vt:lpstr>Lato</vt:lpstr>
      <vt:lpstr>Lato Black</vt:lpstr>
      <vt:lpstr>Times New Roman</vt:lpstr>
      <vt:lpstr>Wingdings</vt:lpstr>
      <vt:lpstr>Covers</vt:lpstr>
      <vt:lpstr>Text Slides (Navy)</vt:lpstr>
      <vt:lpstr>Text Layouts (Navy)</vt:lpstr>
      <vt:lpstr>PowerPoint Presentation</vt:lpstr>
      <vt:lpstr>Agenda</vt:lpstr>
      <vt:lpstr>Slido</vt:lpstr>
      <vt:lpstr>Uses of REQ Data </vt:lpstr>
      <vt:lpstr>Uses of REQ Data </vt:lpstr>
      <vt:lpstr>Uses of REQ Data </vt:lpstr>
      <vt:lpstr>Timeframe</vt:lpstr>
      <vt:lpstr>Guidance notes</vt:lpstr>
      <vt:lpstr>Multiple institutions regulated by the Central Bank</vt:lpstr>
      <vt:lpstr>Irish Data Only</vt:lpstr>
      <vt:lpstr>Except for Sections 8.2.3 International Presence and 8.4.16 Group Wide AML/CFT Framework </vt:lpstr>
      <vt:lpstr>8.2.3 and 8.4.16 to be aggregated for all EEA business for EEA Group Parents and Stand alone entities</vt:lpstr>
      <vt:lpstr>External UAT </vt:lpstr>
      <vt:lpstr>External UAT</vt:lpstr>
      <vt:lpstr>Portal</vt:lpstr>
      <vt:lpstr>Portal – Sign off</vt:lpstr>
      <vt:lpstr>PowerPoint Presentation</vt:lpstr>
      <vt:lpstr>Overview of XSD and XML</vt:lpstr>
      <vt:lpstr>Overview of XSD and XML</vt:lpstr>
      <vt:lpstr>The XSD Schema</vt:lpstr>
      <vt:lpstr>The XSD Schema</vt:lpstr>
      <vt:lpstr>XSD – Understanding Table Structure A</vt:lpstr>
      <vt:lpstr>XSD – Understanding Table Structure B</vt:lpstr>
      <vt:lpstr>XML Submission File</vt:lpstr>
      <vt:lpstr>XML Submission File – Samples on website</vt:lpstr>
      <vt:lpstr>XML - Table Structure A Example</vt:lpstr>
      <vt:lpstr>XML - Table Structure B Example</vt:lpstr>
      <vt:lpstr>Summary Table Structure A vs Table Structure B </vt:lpstr>
      <vt:lpstr>4 Common Errors</vt:lpstr>
      <vt:lpstr>Common Error 1 - Questions that are not applicable</vt:lpstr>
      <vt:lpstr>Common Error 2 - XML Wrapper</vt:lpstr>
      <vt:lpstr>Common Error 3 - Table Order</vt:lpstr>
      <vt:lpstr>Common Error 4 - Pre-defined entity references:</vt:lpstr>
      <vt:lpstr>PowerPoint Presentation</vt:lpstr>
      <vt:lpstr>Known Technical Issues</vt:lpstr>
      <vt:lpstr>Known Technical Issue – IE missing from lists</vt:lpstr>
      <vt:lpstr>Known Technical Issue – Decimal Values</vt:lpstr>
      <vt:lpstr>Fixed guidance Issue - DecimalValue that should be  PercentageValue</vt:lpstr>
      <vt:lpstr>Fixed guidance Issue - Description update </vt:lpstr>
      <vt:lpstr>Known Technical Limits – that can be increased</vt:lpstr>
      <vt:lpstr>4 Important Rules</vt:lpstr>
      <vt:lpstr>Rule 1: No duplicate tags allowed in Table Structure B</vt:lpstr>
      <vt:lpstr>Rule 2: Make sure the correct variable names are reported for the corresponding tags in Table Structure B as per the guidance</vt:lpstr>
      <vt:lpstr>Rule 3: Duplicate values are not allowed in Table Structure A </vt:lpstr>
      <vt:lpstr>Rule 4: Make sure to use explicit closing tags. Self closing tags are not allowed (ie /&gt; is not allowed)</vt:lpstr>
      <vt:lpstr>Technical Readiness Checklist</vt:lpstr>
      <vt:lpstr>PowerPoint Presentation</vt:lpstr>
      <vt:lpstr>PowerPoint Presentation</vt:lpstr>
      <vt:lpstr>Questions - navigation </vt:lpstr>
      <vt:lpstr>Questions - Customers </vt:lpstr>
      <vt:lpstr>Questions – Customers </vt:lpstr>
      <vt:lpstr>Questions – Policies &amp; Procedures </vt:lpstr>
      <vt:lpstr>Questions – Customer Due Diligence </vt:lpstr>
      <vt:lpstr>Questions – Group Reporting </vt:lpstr>
      <vt:lpstr>Questions – Group Reporting </vt:lpstr>
      <vt:lpstr>Questions – Transaction Monitoring</vt:lpstr>
      <vt:lpstr>Questions – Alerts</vt:lpstr>
      <vt:lpstr>Questions – Intermediaries and Distribution Channels</vt:lpstr>
      <vt:lpstr>Questions – Intermediaries and Distribution Channels</vt:lpstr>
      <vt:lpstr>Questions – Reporting</vt:lpstr>
      <vt:lpstr>Questions – Dealing on Own Account</vt:lpstr>
      <vt:lpstr>Questions – Portfolio Holdings Value</vt:lpstr>
      <vt:lpstr>Questions – Geography of Funds Flow</vt:lpstr>
      <vt:lpstr>Questions </vt:lpstr>
      <vt:lpstr>Questions </vt:lpstr>
      <vt:lpstr>PowerPoint Presentation</vt:lpstr>
    </vt:vector>
  </TitlesOfParts>
  <Company>Central Bank of Ireland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O'Malley, Niamh</dc:creator>
  <cp:keywords>Public</cp:keywords>
  <cp:lastModifiedBy>O'Malley, Niamh</cp:lastModifiedBy>
  <cp:revision>301</cp:revision>
  <cp:lastPrinted>2025-10-09T12:05:21Z</cp:lastPrinted>
  <dcterms:created xsi:type="dcterms:W3CDTF">2025-08-05T10:39:36Z</dcterms:created>
  <dcterms:modified xsi:type="dcterms:W3CDTF">2026-03-20T16:04:22Z</dcterms:modified>
  <cp:category>Public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d6612dc9-d624-4629-8741-c7b10aa71b36</vt:lpwstr>
  </property>
  <property fmtid="{D5CDD505-2E9C-101B-9397-08002B2CF9AE}" pid="3" name="bjClsUserRVM">
    <vt:lpwstr>[]</vt:lpwstr>
  </property>
  <property fmtid="{D5CDD505-2E9C-101B-9397-08002B2CF9AE}" pid="4" name="bjSaver">
    <vt:lpwstr>zbTcYNpGx9hce4Myr0oYPYBAMJCDG5jg</vt:lpwstr>
  </property>
  <property fmtid="{D5CDD505-2E9C-101B-9397-08002B2CF9AE}" pid="5" name="bjDocumentLabelXML">
    <vt:lpwstr>&lt;?xml version="1.0" encoding="us-ascii"?&gt;&lt;sisl xmlns:xsi="http://www.w3.org/2001/XMLSchema-instance" xmlns:xsd="http://www.w3.org/2001/XMLSchema" sislVersion="0" policy="a586b747-2a7c-4f57-bcd1-e81df5c8c005" origin="userSelected" xmlns="http://www.boldonj</vt:lpwstr>
  </property>
  <property fmtid="{D5CDD505-2E9C-101B-9397-08002B2CF9AE}" pid="6" name="bjDocumentLabelXML-0">
    <vt:lpwstr>ames.com/2008/01/sie/internal/label"&gt;&lt;element uid="33ed6465-8d2f-4fab-bbbc-787e2c148707" value="" /&gt;&lt;/sisl&gt;</vt:lpwstr>
  </property>
  <property fmtid="{D5CDD505-2E9C-101B-9397-08002B2CF9AE}" pid="7" name="bjDocumentSecurityLabel">
    <vt:lpwstr>Public</vt:lpwstr>
  </property>
  <property fmtid="{D5CDD505-2E9C-101B-9397-08002B2CF9AE}" pid="8" name="bjSlideMasterFooterText">
    <vt:lpwstr>Central Bank of Ireland - PUBLIC</vt:lpwstr>
  </property>
  <property fmtid="{D5CDD505-2E9C-101B-9397-08002B2CF9AE}" pid="9" name="bjpmDocIH">
    <vt:lpwstr>82JMvPUJog/v+lXOmW4rSy7vjcMEtevk</vt:lpwstr>
  </property>
</Properties>
</file>